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1"/>
  </p:sldMasterIdLst>
  <p:notesMasterIdLst>
    <p:notesMasterId r:id="rId84"/>
  </p:notesMasterIdLst>
  <p:sldIdLst>
    <p:sldId id="256" r:id="rId2"/>
    <p:sldId id="377" r:id="rId3"/>
    <p:sldId id="380" r:id="rId4"/>
    <p:sldId id="381" r:id="rId5"/>
    <p:sldId id="382" r:id="rId6"/>
    <p:sldId id="383" r:id="rId7"/>
    <p:sldId id="384" r:id="rId8"/>
    <p:sldId id="257" r:id="rId9"/>
    <p:sldId id="301" r:id="rId10"/>
    <p:sldId id="258" r:id="rId11"/>
    <p:sldId id="354" r:id="rId12"/>
    <p:sldId id="355" r:id="rId13"/>
    <p:sldId id="385" r:id="rId14"/>
    <p:sldId id="386" r:id="rId15"/>
    <p:sldId id="387" r:id="rId16"/>
    <p:sldId id="388" r:id="rId17"/>
    <p:sldId id="389" r:id="rId18"/>
    <p:sldId id="390" r:id="rId19"/>
    <p:sldId id="357" r:id="rId20"/>
    <p:sldId id="374" r:id="rId21"/>
    <p:sldId id="350" r:id="rId22"/>
    <p:sldId id="372" r:id="rId23"/>
    <p:sldId id="348" r:id="rId24"/>
    <p:sldId id="349" r:id="rId25"/>
    <p:sldId id="356" r:id="rId26"/>
    <p:sldId id="304" r:id="rId27"/>
    <p:sldId id="305" r:id="rId28"/>
    <p:sldId id="391" r:id="rId29"/>
    <p:sldId id="392" r:id="rId30"/>
    <p:sldId id="306" r:id="rId31"/>
    <p:sldId id="307" r:id="rId32"/>
    <p:sldId id="358" r:id="rId33"/>
    <p:sldId id="351" r:id="rId34"/>
    <p:sldId id="359" r:id="rId35"/>
    <p:sldId id="352" r:id="rId36"/>
    <p:sldId id="259" r:id="rId37"/>
    <p:sldId id="260" r:id="rId38"/>
    <p:sldId id="376" r:id="rId39"/>
    <p:sldId id="289" r:id="rId40"/>
    <p:sldId id="263" r:id="rId41"/>
    <p:sldId id="290" r:id="rId42"/>
    <p:sldId id="291" r:id="rId43"/>
    <p:sldId id="292" r:id="rId44"/>
    <p:sldId id="293" r:id="rId45"/>
    <p:sldId id="294" r:id="rId46"/>
    <p:sldId id="295" r:id="rId47"/>
    <p:sldId id="296" r:id="rId48"/>
    <p:sldId id="360" r:id="rId49"/>
    <p:sldId id="297" r:id="rId50"/>
    <p:sldId id="299" r:id="rId51"/>
    <p:sldId id="300" r:id="rId52"/>
    <p:sldId id="267" r:id="rId53"/>
    <p:sldId id="373" r:id="rId54"/>
    <p:sldId id="265" r:id="rId55"/>
    <p:sldId id="268" r:id="rId56"/>
    <p:sldId id="266" r:id="rId57"/>
    <p:sldId id="269" r:id="rId58"/>
    <p:sldId id="302" r:id="rId59"/>
    <p:sldId id="303" r:id="rId60"/>
    <p:sldId id="270" r:id="rId61"/>
    <p:sldId id="271" r:id="rId62"/>
    <p:sldId id="272" r:id="rId63"/>
    <p:sldId id="282" r:id="rId64"/>
    <p:sldId id="284" r:id="rId65"/>
    <p:sldId id="283" r:id="rId66"/>
    <p:sldId id="285" r:id="rId67"/>
    <p:sldId id="286" r:id="rId68"/>
    <p:sldId id="287" r:id="rId69"/>
    <p:sldId id="353" r:id="rId70"/>
    <p:sldId id="288" r:id="rId71"/>
    <p:sldId id="361" r:id="rId72"/>
    <p:sldId id="362" r:id="rId73"/>
    <p:sldId id="366" r:id="rId74"/>
    <p:sldId id="369" r:id="rId75"/>
    <p:sldId id="370" r:id="rId76"/>
    <p:sldId id="371" r:id="rId77"/>
    <p:sldId id="364" r:id="rId78"/>
    <p:sldId id="363" r:id="rId79"/>
    <p:sldId id="365" r:id="rId80"/>
    <p:sldId id="375" r:id="rId81"/>
    <p:sldId id="379" r:id="rId82"/>
    <p:sldId id="378"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4" autoAdjust="0"/>
  </p:normalViewPr>
  <p:slideViewPr>
    <p:cSldViewPr>
      <p:cViewPr>
        <p:scale>
          <a:sx n="43" d="100"/>
          <a:sy n="43" d="100"/>
        </p:scale>
        <p:origin x="795" y="75"/>
      </p:cViewPr>
      <p:guideLst>
        <p:guide orient="horz" pos="2160"/>
        <p:guide pos="2880"/>
      </p:guideLst>
    </p:cSldViewPr>
  </p:slideViewPr>
  <p:outlineViewPr>
    <p:cViewPr>
      <p:scale>
        <a:sx n="33" d="100"/>
        <a:sy n="33" d="100"/>
      </p:scale>
      <p:origin x="0" y="-43310"/>
    </p:cViewPr>
  </p:outlineViewPr>
  <p:notesTextViewPr>
    <p:cViewPr>
      <p:scale>
        <a:sx n="100" d="100"/>
        <a:sy n="100" d="100"/>
      </p:scale>
      <p:origin x="0" y="0"/>
    </p:cViewPr>
  </p:notesTextViewPr>
  <p:sorterViewPr>
    <p:cViewPr varScale="1">
      <p:scale>
        <a:sx n="100" d="100"/>
        <a:sy n="100" d="100"/>
      </p:scale>
      <p:origin x="0" y="-6086"/>
    </p:cViewPr>
  </p:sorterViewPr>
  <p:notesViewPr>
    <p:cSldViewPr>
      <p:cViewPr>
        <p:scale>
          <a:sx n="100" d="100"/>
          <a:sy n="100" d="100"/>
        </p:scale>
        <p:origin x="-1890" y="5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7FFA7A9-43FA-40E1-B1D2-F6D5D5F3D04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en-US"/>
          </a:p>
        </p:txBody>
      </p:sp>
      <p:sp>
        <p:nvSpPr>
          <p:cNvPr id="8195" name="Rectangle 3">
            <a:extLst>
              <a:ext uri="{FF2B5EF4-FFF2-40B4-BE49-F238E27FC236}">
                <a16:creationId xmlns:a16="http://schemas.microsoft.com/office/drawing/2014/main" id="{73BCC561-F7D1-409D-84AC-6692B79AE17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endParaRPr lang="en-US"/>
          </a:p>
        </p:txBody>
      </p:sp>
      <p:sp>
        <p:nvSpPr>
          <p:cNvPr id="3076" name="Rectangle 4">
            <a:extLst>
              <a:ext uri="{FF2B5EF4-FFF2-40B4-BE49-F238E27FC236}">
                <a16:creationId xmlns:a16="http://schemas.microsoft.com/office/drawing/2014/main" id="{C14ABD60-F652-489E-8423-3640759BA59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BA6B2BD0-F20E-448B-B4A5-EE77AC7D734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469789BA-CB78-4464-B238-40CF2633B087}"/>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en-US"/>
          </a:p>
        </p:txBody>
      </p:sp>
      <p:sp>
        <p:nvSpPr>
          <p:cNvPr id="8199" name="Rectangle 7">
            <a:extLst>
              <a:ext uri="{FF2B5EF4-FFF2-40B4-BE49-F238E27FC236}">
                <a16:creationId xmlns:a16="http://schemas.microsoft.com/office/drawing/2014/main" id="{2C3642AC-54E6-41B6-84FE-C9265C39C9A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8EB3958D-6476-469A-98A7-FE1DBC3E00DA}" type="slidenum">
              <a:rPr lang="en-US" altLang="en-US"/>
              <a:pPr>
                <a:defRPr/>
              </a:pPr>
              <a:t>‹#›</a:t>
            </a:fld>
            <a:endParaRPr lang="en-US" altLang="en-US"/>
          </a:p>
        </p:txBody>
      </p:sp>
    </p:spTree>
    <p:extLst>
      <p:ext uri="{BB962C8B-B14F-4D97-AF65-F5344CB8AC3E}">
        <p14:creationId xmlns:p14="http://schemas.microsoft.com/office/powerpoint/2010/main" val="159425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Arial" charset="0"/>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CAAE20D-4E62-42C3-99D5-E6A5C54340FE}"/>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0AAB18-08AC-4F6B-BE0C-768E3CCB1EF1}"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5123" name="Rectangle 2">
            <a:extLst>
              <a:ext uri="{FF2B5EF4-FFF2-40B4-BE49-F238E27FC236}">
                <a16:creationId xmlns:a16="http://schemas.microsoft.com/office/drawing/2014/main" id="{FFAD08EC-87A1-40F6-B8A9-E3BD12B3B862}"/>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F7D0EC0A-28B4-427B-B71F-2EBD1951E7E3}"/>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International Business Environments and Operations 15e by Daniels, Radebaugh, and Sullivan</a:t>
            </a:r>
          </a:p>
          <a:p>
            <a:pPr eaLnBrk="1" hangingPunct="1">
              <a:defRPr/>
            </a:pPr>
            <a:endParaRPr lang="en-US">
              <a:latin typeface="Arial" charset="0"/>
              <a:ea typeface="ＭＳ Ｐゴシック" charset="0"/>
              <a:cs typeface="Arial" charset="0"/>
            </a:endParaRPr>
          </a:p>
        </p:txBody>
      </p:sp>
    </p:spTree>
    <p:extLst>
      <p:ext uri="{BB962C8B-B14F-4D97-AF65-F5344CB8AC3E}">
        <p14:creationId xmlns:p14="http://schemas.microsoft.com/office/powerpoint/2010/main" val="1701872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F4F1DD2-F95B-4AF5-BCA9-FC56AC41D632}"/>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BB0DD1B-D30D-4C8A-8D18-CCE5BBBBBA2A}" type="slidenum">
              <a:rPr lang="en-US" altLang="en-US">
                <a:latin typeface="Arial" panose="020B0604020202020204" pitchFamily="34" charset="0"/>
              </a:rPr>
              <a:pPr/>
              <a:t>37</a:t>
            </a:fld>
            <a:endParaRPr lang="en-US" altLang="en-US">
              <a:latin typeface="Arial" panose="020B0604020202020204" pitchFamily="34" charset="0"/>
            </a:endParaRPr>
          </a:p>
        </p:txBody>
      </p:sp>
      <p:sp>
        <p:nvSpPr>
          <p:cNvPr id="13315" name="Rectangle 2">
            <a:extLst>
              <a:ext uri="{FF2B5EF4-FFF2-40B4-BE49-F238E27FC236}">
                <a16:creationId xmlns:a16="http://schemas.microsoft.com/office/drawing/2014/main" id="{E9190A99-5CDA-49C6-A427-B9BF25C6686D}"/>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99F44CD5-994B-4349-999B-A078AB220846}"/>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Supply chain management refers to everything from creating supplier relationships to getting the product to the final consumer.</a:t>
            </a:r>
          </a:p>
        </p:txBody>
      </p:sp>
    </p:spTree>
    <p:extLst>
      <p:ext uri="{BB962C8B-B14F-4D97-AF65-F5344CB8AC3E}">
        <p14:creationId xmlns:p14="http://schemas.microsoft.com/office/powerpoint/2010/main" val="345377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C0AABA3-0C4A-4BB5-A19A-470BC814FA9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F38E499F-D30C-4D8D-BCE9-48EEAC77788C}"/>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ea typeface="ＭＳ Ｐゴシック" charset="0"/>
                <a:cs typeface="Arial" charset="0"/>
              </a:rPr>
              <a:t>This illustration shows a generic industry supply chain of a firm</a:t>
            </a:r>
          </a:p>
        </p:txBody>
      </p:sp>
      <p:sp>
        <p:nvSpPr>
          <p:cNvPr id="15364" name="Slide Number Placeholder 3">
            <a:extLst>
              <a:ext uri="{FF2B5EF4-FFF2-40B4-BE49-F238E27FC236}">
                <a16:creationId xmlns:a16="http://schemas.microsoft.com/office/drawing/2014/main" id="{2CC2A824-8EDB-4925-8D42-5ABAA676AFFC}"/>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25C900-7861-4EC9-8D05-117BC2E525AB}" type="slidenum">
              <a:rPr lang="en-US" altLang="en-US">
                <a:latin typeface="Arial" panose="020B0604020202020204" pitchFamily="34" charset="0"/>
              </a:rPr>
              <a:pPr/>
              <a:t>39</a:t>
            </a:fld>
            <a:endParaRPr lang="en-US" altLang="en-US">
              <a:latin typeface="Arial" panose="020B0604020202020204" pitchFamily="34" charset="0"/>
            </a:endParaRPr>
          </a:p>
        </p:txBody>
      </p:sp>
    </p:spTree>
    <p:extLst>
      <p:ext uri="{BB962C8B-B14F-4D97-AF65-F5344CB8AC3E}">
        <p14:creationId xmlns:p14="http://schemas.microsoft.com/office/powerpoint/2010/main" val="103572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FC9F20B9-23CB-4FB9-8D34-8A5526D0E9CA}"/>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97A069-0EC4-4935-BD9D-9963EDEC25A0}" type="slidenum">
              <a:rPr lang="en-US" altLang="en-US">
                <a:latin typeface="Arial" panose="020B0604020202020204" pitchFamily="34" charset="0"/>
              </a:rPr>
              <a:pPr/>
              <a:t>40</a:t>
            </a:fld>
            <a:endParaRPr lang="en-US" altLang="en-US">
              <a:latin typeface="Arial" panose="020B0604020202020204" pitchFamily="34" charset="0"/>
            </a:endParaRPr>
          </a:p>
        </p:txBody>
      </p:sp>
      <p:sp>
        <p:nvSpPr>
          <p:cNvPr id="19459" name="Rectangle 2">
            <a:extLst>
              <a:ext uri="{FF2B5EF4-FFF2-40B4-BE49-F238E27FC236}">
                <a16:creationId xmlns:a16="http://schemas.microsoft.com/office/drawing/2014/main" id="{93289C3F-EA45-416F-AA89-50C740B50EF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257C3C3E-2661-4C07-8E6D-B0384607AAD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a:t>Four key factors influence the success of a company</a:t>
            </a:r>
            <a:r>
              <a:rPr lang="ja-JP" altLang="en-US"/>
              <a:t>’</a:t>
            </a:r>
            <a:r>
              <a:rPr lang="en-US" altLang="ja-JP"/>
              <a:t>s global manufacturing strategy.  </a:t>
            </a:r>
          </a:p>
          <a:p>
            <a:pPr eaLnBrk="1" hangingPunct="1">
              <a:defRPr/>
            </a:pPr>
            <a:r>
              <a:rPr lang="en-US" altLang="en-US"/>
              <a:t>The first, compatibility, refers to the degree of consistency between the foreign investment decision and the company</a:t>
            </a:r>
            <a:r>
              <a:rPr lang="ja-JP" altLang="en-US"/>
              <a:t>’</a:t>
            </a:r>
            <a:r>
              <a:rPr lang="en-US" altLang="ja-JP"/>
              <a:t>s competitive strategy.</a:t>
            </a:r>
          </a:p>
          <a:p>
            <a:pPr eaLnBrk="1" hangingPunct="1">
              <a:defRPr/>
            </a:pPr>
            <a:r>
              <a:rPr lang="en-US" altLang="en-US"/>
              <a:t>The second, manufacturing configuration, requires the company to consider whether to centralize manufacturing in one country, establish regional operations, or set up multidomestic production. </a:t>
            </a:r>
          </a:p>
          <a:p>
            <a:pPr eaLnBrk="1" hangingPunct="1">
              <a:defRPr/>
            </a:pPr>
            <a:r>
              <a:rPr lang="en-US" altLang="en-US"/>
              <a:t>Third, coordination involves integrating activities into a unified system.</a:t>
            </a:r>
          </a:p>
          <a:p>
            <a:pPr eaLnBrk="1" hangingPunct="1">
              <a:defRPr/>
            </a:pPr>
            <a:r>
              <a:rPr lang="en-US" altLang="en-US"/>
              <a:t>Finally, control involves measuring performance so the company can respond appropriately to changing conditions. </a:t>
            </a:r>
          </a:p>
        </p:txBody>
      </p:sp>
    </p:spTree>
    <p:extLst>
      <p:ext uri="{BB962C8B-B14F-4D97-AF65-F5344CB8AC3E}">
        <p14:creationId xmlns:p14="http://schemas.microsoft.com/office/powerpoint/2010/main" val="333473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419CD53-881C-4B78-AD19-29F0EB18E8F5}"/>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1BFA7F76-68CA-4CB1-98F1-65719266CF9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ea typeface="ＭＳ Ｐゴシック" charset="0"/>
                <a:cs typeface="Arial" charset="0"/>
              </a:rPr>
              <a:t>Learning Objective</a:t>
            </a:r>
          </a:p>
          <a:p>
            <a:pPr>
              <a:defRPr/>
            </a:pPr>
            <a:r>
              <a:rPr lang="en-US">
                <a:latin typeface="Arial" charset="0"/>
                <a:ea typeface="ＭＳ Ｐゴシック" charset="0"/>
                <a:cs typeface="Arial" charset="0"/>
              </a:rPr>
              <a:t>To show how supplier networks function</a:t>
            </a:r>
          </a:p>
          <a:p>
            <a:pPr>
              <a:defRPr/>
            </a:pPr>
            <a:endParaRPr lang="en-US">
              <a:latin typeface="Arial" charset="0"/>
              <a:ea typeface="ＭＳ Ｐゴシック" charset="0"/>
              <a:cs typeface="Arial" charset="0"/>
            </a:endParaRPr>
          </a:p>
        </p:txBody>
      </p:sp>
      <p:sp>
        <p:nvSpPr>
          <p:cNvPr id="21508" name="Slide Number Placeholder 3">
            <a:extLst>
              <a:ext uri="{FF2B5EF4-FFF2-40B4-BE49-F238E27FC236}">
                <a16:creationId xmlns:a16="http://schemas.microsoft.com/office/drawing/2014/main" id="{F6E686DC-6CEE-454E-815D-EA227022B95A}"/>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4AF2EE5-9A77-49FA-A446-DD2373414114}" type="slidenum">
              <a:rPr lang="en-US" altLang="en-US">
                <a:latin typeface="Arial" panose="020B0604020202020204" pitchFamily="34" charset="0"/>
              </a:rPr>
              <a:pPr/>
              <a:t>41</a:t>
            </a:fld>
            <a:endParaRPr lang="en-US" altLang="en-US">
              <a:latin typeface="Arial" panose="020B0604020202020204" pitchFamily="34" charset="0"/>
            </a:endParaRPr>
          </a:p>
        </p:txBody>
      </p:sp>
    </p:spTree>
    <p:extLst>
      <p:ext uri="{BB962C8B-B14F-4D97-AF65-F5344CB8AC3E}">
        <p14:creationId xmlns:p14="http://schemas.microsoft.com/office/powerpoint/2010/main" val="428297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D06C220-51B6-4B33-A810-EDFFAA1CAB44}"/>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F60F57AA-A414-4513-A86D-E0382538E6EC}"/>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ea typeface="ＭＳ Ｐゴシック" charset="0"/>
                <a:cs typeface="Arial" charset="0"/>
              </a:rPr>
              <a:t>Sourcing is the process of obtaining a supply of inputs (raw materials and parts) for production. </a:t>
            </a:r>
          </a:p>
          <a:p>
            <a:pPr>
              <a:defRPr/>
            </a:pPr>
            <a:r>
              <a:rPr lang="en-US">
                <a:latin typeface="Arial" charset="0"/>
                <a:ea typeface="ＭＳ Ｐゴシック" charset="0"/>
                <a:cs typeface="Arial" charset="0"/>
              </a:rPr>
              <a:t>Global sourcing</a:t>
            </a:r>
            <a:r>
              <a:rPr lang="en-US" b="1">
                <a:latin typeface="Arial" charset="0"/>
                <a:ea typeface="ＭＳ Ｐゴシック" charset="0"/>
                <a:cs typeface="Arial" charset="0"/>
              </a:rPr>
              <a:t> </a:t>
            </a:r>
            <a:r>
              <a:rPr lang="en-US">
                <a:latin typeface="Arial" charset="0"/>
                <a:ea typeface="ＭＳ Ｐゴシック" charset="0"/>
                <a:cs typeface="Arial" charset="0"/>
              </a:rPr>
              <a:t>is the process of materials management (which includes sourcing), inventory management, and transportation between suppliers, manufacturers and customers.</a:t>
            </a:r>
          </a:p>
        </p:txBody>
      </p:sp>
      <p:sp>
        <p:nvSpPr>
          <p:cNvPr id="23556" name="Slide Number Placeholder 3">
            <a:extLst>
              <a:ext uri="{FF2B5EF4-FFF2-40B4-BE49-F238E27FC236}">
                <a16:creationId xmlns:a16="http://schemas.microsoft.com/office/drawing/2014/main" id="{0A258E88-F748-47FF-9AF6-859E5EF19478}"/>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01DD459-4223-4D4A-8269-0F258959E015}" type="slidenum">
              <a:rPr lang="en-US" altLang="en-US">
                <a:latin typeface="Arial" panose="020B0604020202020204" pitchFamily="34" charset="0"/>
              </a:rPr>
              <a:pPr/>
              <a:t>42</a:t>
            </a:fld>
            <a:endParaRPr lang="en-US" altLang="en-US">
              <a:latin typeface="Arial" panose="020B0604020202020204" pitchFamily="34" charset="0"/>
            </a:endParaRPr>
          </a:p>
        </p:txBody>
      </p:sp>
    </p:spTree>
    <p:extLst>
      <p:ext uri="{BB962C8B-B14F-4D97-AF65-F5344CB8AC3E}">
        <p14:creationId xmlns:p14="http://schemas.microsoft.com/office/powerpoint/2010/main" val="2469520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245EC27-F52F-4A2B-BAA8-016645A6C0CF}"/>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0F159B8B-8FFD-4029-9F63-AA9AB8E491E3}"/>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ea typeface="ＭＳ Ｐゴシック" charset="0"/>
                <a:cs typeface="Arial" charset="0"/>
              </a:rPr>
              <a:t>This illustration shows how sourcing is important in different aspects of business</a:t>
            </a:r>
          </a:p>
        </p:txBody>
      </p:sp>
      <p:sp>
        <p:nvSpPr>
          <p:cNvPr id="25604" name="Slide Number Placeholder 3">
            <a:extLst>
              <a:ext uri="{FF2B5EF4-FFF2-40B4-BE49-F238E27FC236}">
                <a16:creationId xmlns:a16="http://schemas.microsoft.com/office/drawing/2014/main" id="{A5A8D9F0-24B9-4B23-A610-44D9B78A8161}"/>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302FBB-551B-470D-9E42-E39ED686003B}" type="slidenum">
              <a:rPr lang="en-US" altLang="en-US">
                <a:latin typeface="Arial" panose="020B0604020202020204" pitchFamily="34" charset="0"/>
              </a:rPr>
              <a:pPr/>
              <a:t>43</a:t>
            </a:fld>
            <a:endParaRPr lang="en-US" altLang="en-US">
              <a:latin typeface="Arial" panose="020B0604020202020204" pitchFamily="34" charset="0"/>
            </a:endParaRPr>
          </a:p>
        </p:txBody>
      </p:sp>
    </p:spTree>
    <p:extLst>
      <p:ext uri="{BB962C8B-B14F-4D97-AF65-F5344CB8AC3E}">
        <p14:creationId xmlns:p14="http://schemas.microsoft.com/office/powerpoint/2010/main" val="4180330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45D04D7-DCF8-415F-9034-5BC580425B2A}"/>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CEA9170C-12A6-4E10-B9D6-6DED32ECF4BE}"/>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ea typeface="ＭＳ Ｐゴシック" charset="0"/>
                <a:cs typeface="Arial" charset="0"/>
              </a:rPr>
              <a:t>Outsourcing is when a company externalizes a function or process to another business.</a:t>
            </a:r>
          </a:p>
          <a:p>
            <a:pPr>
              <a:defRPr/>
            </a:pPr>
            <a:r>
              <a:rPr lang="en-US">
                <a:latin typeface="Arial" charset="0"/>
                <a:ea typeface="ＭＳ Ｐゴシック" charset="0"/>
                <a:cs typeface="Arial" charset="0"/>
              </a:rPr>
              <a:t>is when the entire manufacturing process is being handled by another firm.</a:t>
            </a:r>
          </a:p>
          <a:p>
            <a:pPr>
              <a:defRPr/>
            </a:pPr>
            <a:r>
              <a:rPr lang="en-US">
                <a:latin typeface="Arial" charset="0"/>
                <a:ea typeface="ＭＳ Ｐゴシック" charset="0"/>
                <a:cs typeface="Arial" charset="0"/>
              </a:rPr>
              <a:t>Contract Manufacturing </a:t>
            </a:r>
          </a:p>
        </p:txBody>
      </p:sp>
      <p:sp>
        <p:nvSpPr>
          <p:cNvPr id="27652" name="Slide Number Placeholder 3">
            <a:extLst>
              <a:ext uri="{FF2B5EF4-FFF2-40B4-BE49-F238E27FC236}">
                <a16:creationId xmlns:a16="http://schemas.microsoft.com/office/drawing/2014/main" id="{E63D3F12-7213-4399-B50F-24F7C719F344}"/>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82296B2-1C1C-47CF-A62B-CA06B08ADB1E}" type="slidenum">
              <a:rPr lang="en-US" altLang="en-US">
                <a:latin typeface="Arial" panose="020B0604020202020204" pitchFamily="34" charset="0"/>
              </a:rPr>
              <a:pPr/>
              <a:t>44</a:t>
            </a:fld>
            <a:endParaRPr lang="en-US" altLang="en-US">
              <a:latin typeface="Arial" panose="020B0604020202020204" pitchFamily="34" charset="0"/>
            </a:endParaRPr>
          </a:p>
        </p:txBody>
      </p:sp>
    </p:spTree>
    <p:extLst>
      <p:ext uri="{BB962C8B-B14F-4D97-AF65-F5344CB8AC3E}">
        <p14:creationId xmlns:p14="http://schemas.microsoft.com/office/powerpoint/2010/main" val="1468839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ED8F9CA-A941-4624-A9FE-8B768596759A}"/>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E0576AAA-FEFE-44A7-A860-5ACE1AB351A6}"/>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ea typeface="ＭＳ Ｐゴシック" charset="0"/>
                <a:cs typeface="Arial" charset="0"/>
              </a:rPr>
              <a:t>Companies engage in global sourcing for the following reasons:</a:t>
            </a:r>
          </a:p>
          <a:p>
            <a:pPr>
              <a:defRPr/>
            </a:pPr>
            <a:r>
              <a:rPr lang="en-US">
                <a:latin typeface="Arial" charset="0"/>
                <a:ea typeface="ＭＳ Ｐゴシック" charset="0"/>
                <a:cs typeface="Arial" charset="0"/>
              </a:rPr>
              <a:t>To reduce costs through cheaper labor, laxer work rules, and low land and facilities costs</a:t>
            </a:r>
          </a:p>
          <a:p>
            <a:pPr>
              <a:defRPr/>
            </a:pPr>
            <a:r>
              <a:rPr lang="en-US">
                <a:latin typeface="Arial" charset="0"/>
                <a:ea typeface="ＭＳ Ｐゴシック" charset="0"/>
                <a:cs typeface="Arial" charset="0"/>
              </a:rPr>
              <a:t>To improve quality</a:t>
            </a:r>
          </a:p>
          <a:p>
            <a:pPr>
              <a:defRPr/>
            </a:pPr>
            <a:r>
              <a:rPr lang="en-US">
                <a:latin typeface="Arial" charset="0"/>
                <a:ea typeface="ＭＳ Ｐゴシック" charset="0"/>
                <a:cs typeface="Arial" charset="0"/>
              </a:rPr>
              <a:t>To increase exposure to worldwide technology</a:t>
            </a:r>
          </a:p>
          <a:p>
            <a:pPr>
              <a:defRPr/>
            </a:pPr>
            <a:r>
              <a:rPr lang="en-US">
                <a:latin typeface="Arial" charset="0"/>
                <a:ea typeface="ＭＳ Ｐゴシック" charset="0"/>
                <a:cs typeface="Arial" charset="0"/>
              </a:rPr>
              <a:t>To improve the delivery-of-supplies process</a:t>
            </a:r>
          </a:p>
        </p:txBody>
      </p:sp>
      <p:sp>
        <p:nvSpPr>
          <p:cNvPr id="29700" name="Slide Number Placeholder 3">
            <a:extLst>
              <a:ext uri="{FF2B5EF4-FFF2-40B4-BE49-F238E27FC236}">
                <a16:creationId xmlns:a16="http://schemas.microsoft.com/office/drawing/2014/main" id="{1529CE29-CD0F-498A-B533-3ED5B8052F3C}"/>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EAC7806-CDF8-4D30-B53F-248183004A7D}" type="slidenum">
              <a:rPr lang="en-US" altLang="en-US">
                <a:latin typeface="Arial" panose="020B0604020202020204" pitchFamily="34" charset="0"/>
              </a:rPr>
              <a:pPr/>
              <a:t>45</a:t>
            </a:fld>
            <a:endParaRPr lang="en-US" altLang="en-US">
              <a:latin typeface="Arial" panose="020B0604020202020204" pitchFamily="34" charset="0"/>
            </a:endParaRPr>
          </a:p>
        </p:txBody>
      </p:sp>
    </p:spTree>
    <p:extLst>
      <p:ext uri="{BB962C8B-B14F-4D97-AF65-F5344CB8AC3E}">
        <p14:creationId xmlns:p14="http://schemas.microsoft.com/office/powerpoint/2010/main" val="1566934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75A0127-C3E4-46EA-8307-3C7E7074E41B}"/>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D1849A81-C5BC-4A42-9157-24831CDE7BC5}"/>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a:t>Also…</a:t>
            </a:r>
          </a:p>
          <a:p>
            <a:pPr>
              <a:defRPr/>
            </a:pPr>
            <a:r>
              <a:rPr lang="en-US" altLang="en-US"/>
              <a:t>To strengthen reliability of supply – supplementing domestic suppliers with foreign ones</a:t>
            </a:r>
          </a:p>
          <a:p>
            <a:pPr>
              <a:defRPr/>
            </a:pPr>
            <a:r>
              <a:rPr lang="en-US" altLang="en-US"/>
              <a:t>To gain access to materials that are only available abroad</a:t>
            </a:r>
          </a:p>
          <a:p>
            <a:pPr>
              <a:defRPr/>
            </a:pPr>
            <a:r>
              <a:rPr lang="en-US" altLang="en-US"/>
              <a:t>To establish presence in a foreign market</a:t>
            </a:r>
          </a:p>
          <a:p>
            <a:pPr>
              <a:defRPr/>
            </a:pPr>
            <a:r>
              <a:rPr lang="en-US" altLang="en-US"/>
              <a:t>To satisfy offset requirements</a:t>
            </a:r>
          </a:p>
          <a:p>
            <a:pPr>
              <a:defRPr/>
            </a:pPr>
            <a:r>
              <a:rPr lang="en-US" altLang="en-US"/>
              <a:t>To react to competitors</a:t>
            </a:r>
            <a:r>
              <a:rPr lang="ja-JP" altLang="en-US"/>
              <a:t>’</a:t>
            </a:r>
            <a:r>
              <a:rPr lang="en-US" altLang="ja-JP"/>
              <a:t> offshore sourcing practices </a:t>
            </a:r>
            <a:endParaRPr lang="en-US" altLang="en-US"/>
          </a:p>
        </p:txBody>
      </p:sp>
      <p:sp>
        <p:nvSpPr>
          <p:cNvPr id="31748" name="Slide Number Placeholder 3">
            <a:extLst>
              <a:ext uri="{FF2B5EF4-FFF2-40B4-BE49-F238E27FC236}">
                <a16:creationId xmlns:a16="http://schemas.microsoft.com/office/drawing/2014/main" id="{3AEC83F2-592B-483E-A29E-5C934A449DD9}"/>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AF484D0-450E-4E96-BDE6-BD90E302EC87}" type="slidenum">
              <a:rPr lang="en-US" altLang="en-US">
                <a:latin typeface="Arial" panose="020B0604020202020204" pitchFamily="34" charset="0"/>
              </a:rPr>
              <a:pPr/>
              <a:t>46</a:t>
            </a:fld>
            <a:endParaRPr lang="en-US" altLang="en-US">
              <a:latin typeface="Arial" panose="020B0604020202020204" pitchFamily="34" charset="0"/>
            </a:endParaRPr>
          </a:p>
        </p:txBody>
      </p:sp>
    </p:spTree>
    <p:extLst>
      <p:ext uri="{BB962C8B-B14F-4D97-AF65-F5344CB8AC3E}">
        <p14:creationId xmlns:p14="http://schemas.microsoft.com/office/powerpoint/2010/main" val="182093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5742086-59F2-409A-BEC8-02445AD8195E}"/>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9137D3FF-E40D-45BF-89CE-96E6770C5D44}"/>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ea typeface="ＭＳ Ｐゴシック" charset="0"/>
                <a:cs typeface="Arial" charset="0"/>
              </a:rPr>
              <a:t>Vertical Integration is when a company owns the entire supplier network, or at least a significant part of it.</a:t>
            </a:r>
          </a:p>
          <a:p>
            <a:pPr>
              <a:defRPr/>
            </a:pPr>
            <a:r>
              <a:rPr lang="en-US">
                <a:latin typeface="Arial" charset="0"/>
                <a:ea typeface="ＭＳ Ｐゴシック" charset="0"/>
                <a:cs typeface="Arial" charset="0"/>
              </a:rPr>
              <a:t>Industrial Clusters occur when buyers and suppliers locate close to each other to facilitate doing business, for example Dell Computer in Malaysia.</a:t>
            </a:r>
          </a:p>
          <a:p>
            <a:pPr>
              <a:defRPr/>
            </a:pPr>
            <a:r>
              <a:rPr lang="en-US">
                <a:latin typeface="Arial" charset="0"/>
                <a:ea typeface="ＭＳ Ｐゴシック" charset="0"/>
                <a:cs typeface="Arial" charset="0"/>
              </a:rPr>
              <a:t>A Keiretsu is a</a:t>
            </a:r>
            <a:r>
              <a:rPr lang="en-US" b="1">
                <a:latin typeface="Arial" charset="0"/>
                <a:ea typeface="ＭＳ Ｐゴシック" charset="0"/>
                <a:cs typeface="Arial" charset="0"/>
              </a:rPr>
              <a:t> </a:t>
            </a:r>
            <a:r>
              <a:rPr lang="en-US">
                <a:latin typeface="Arial" charset="0"/>
                <a:ea typeface="ＭＳ Ｐゴシック" charset="0"/>
                <a:cs typeface="Arial" charset="0"/>
              </a:rPr>
              <a:t>Japanese group of independent companies that work together to manage the flow of goods</a:t>
            </a:r>
          </a:p>
        </p:txBody>
      </p:sp>
      <p:sp>
        <p:nvSpPr>
          <p:cNvPr id="33796" name="Slide Number Placeholder 3">
            <a:extLst>
              <a:ext uri="{FF2B5EF4-FFF2-40B4-BE49-F238E27FC236}">
                <a16:creationId xmlns:a16="http://schemas.microsoft.com/office/drawing/2014/main" id="{E54D680F-6417-40FD-A278-F3596D9E50A1}"/>
              </a:ext>
            </a:extLst>
          </p:cNvPr>
          <p:cNvSpPr>
            <a:spLocks noGrp="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31D58F1-5C3E-47C6-8F94-11C3B5222C65}" type="slidenum">
              <a:rPr lang="en-US" altLang="en-US">
                <a:latin typeface="Arial" panose="020B0604020202020204" pitchFamily="34" charset="0"/>
              </a:rPr>
              <a:pPr/>
              <a:t>47</a:t>
            </a:fld>
            <a:endParaRPr lang="en-US" altLang="en-US">
              <a:latin typeface="Arial" panose="020B0604020202020204" pitchFamily="34" charset="0"/>
            </a:endParaRPr>
          </a:p>
        </p:txBody>
      </p:sp>
    </p:spTree>
    <p:extLst>
      <p:ext uri="{BB962C8B-B14F-4D97-AF65-F5344CB8AC3E}">
        <p14:creationId xmlns:p14="http://schemas.microsoft.com/office/powerpoint/2010/main" val="315925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66441D5-4E7C-425F-BD9C-092FC66488BC}"/>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5E39DB8-74A6-419F-BCFD-527DAF98DA5D}"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3AF0490B-90DA-45C7-9D8E-DC61708415DD}"/>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E541D014-EBC4-4A0D-B4C8-0A7A5068E125}"/>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a:latin typeface="Arial" charset="0"/>
                <a:ea typeface="ＭＳ Ｐゴシック" charset="0"/>
                <a:cs typeface="Arial" charset="0"/>
              </a:rPr>
              <a:t>Chapter 18: Global Manufacturing and Supply-Chain Management</a:t>
            </a:r>
          </a:p>
        </p:txBody>
      </p:sp>
    </p:spTree>
    <p:extLst>
      <p:ext uri="{BB962C8B-B14F-4D97-AF65-F5344CB8AC3E}">
        <p14:creationId xmlns:p14="http://schemas.microsoft.com/office/powerpoint/2010/main" val="1974972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89283D5-E35A-4ED9-A888-0A8C3A4AAEA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4C617F1-6663-4A89-AC31-91757972BBA8}" type="slidenum">
              <a:rPr lang="en-US" altLang="en-US">
                <a:latin typeface="Arial" panose="020B0604020202020204" pitchFamily="34" charset="0"/>
              </a:rPr>
              <a:pPr/>
              <a:t>49</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39C18F97-5900-474F-AE3D-79CCAD1DA867}"/>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2D86222-69A3-4140-A980-B237806AEE6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The make-or-buy decision involves deciding which activities should take place in-house and which should be subcontracted to outside companies either domestic or foreign.  </a:t>
            </a:r>
          </a:p>
        </p:txBody>
      </p:sp>
    </p:spTree>
    <p:extLst>
      <p:ext uri="{BB962C8B-B14F-4D97-AF65-F5344CB8AC3E}">
        <p14:creationId xmlns:p14="http://schemas.microsoft.com/office/powerpoint/2010/main" val="3200403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4E2129F-29EE-4E49-8859-F178FAEA129D}"/>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7EE2F6D-3448-4F09-9597-FA7891379698}" type="slidenum">
              <a:rPr lang="en-US" altLang="en-US">
                <a:latin typeface="Arial" panose="020B0604020202020204" pitchFamily="34" charset="0"/>
              </a:rPr>
              <a:pPr/>
              <a:t>50</a:t>
            </a:fld>
            <a:endParaRPr lang="en-US" altLang="en-US">
              <a:latin typeface="Arial" panose="020B0604020202020204" pitchFamily="34" charset="0"/>
            </a:endParaRPr>
          </a:p>
        </p:txBody>
      </p:sp>
      <p:sp>
        <p:nvSpPr>
          <p:cNvPr id="37891" name="Rectangle 2">
            <a:extLst>
              <a:ext uri="{FF2B5EF4-FFF2-40B4-BE49-F238E27FC236}">
                <a16:creationId xmlns:a16="http://schemas.microsoft.com/office/drawing/2014/main" id="{AC30A69C-CF1E-4158-8057-446B785B340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16405A8F-987A-4836-AD19-E6EF296125F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Companies that outsource must also develop a relationship with their suppliers.  Some companies approach this relationship like a partnership, while others take more of an arms-length approach.  </a:t>
            </a:r>
          </a:p>
          <a:p>
            <a:pPr eaLnBrk="1" hangingPunct="1">
              <a:defRPr/>
            </a:pPr>
            <a:r>
              <a:rPr lang="en-US">
                <a:latin typeface="Arial" charset="0"/>
                <a:ea typeface="ＭＳ Ｐゴシック" charset="0"/>
                <a:cs typeface="Arial" charset="0"/>
              </a:rPr>
              <a:t>Note that closer relationships require a great deal of trust, but can offer strategic advantages.  </a:t>
            </a:r>
          </a:p>
        </p:txBody>
      </p:sp>
    </p:spTree>
    <p:extLst>
      <p:ext uri="{BB962C8B-B14F-4D97-AF65-F5344CB8AC3E}">
        <p14:creationId xmlns:p14="http://schemas.microsoft.com/office/powerpoint/2010/main" val="140966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5B798E1-0D7B-4156-AFD6-0FBE004F3280}"/>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ED441C-2AE2-44E8-9618-D790BFC031CC}" type="slidenum">
              <a:rPr lang="en-US" altLang="en-US">
                <a:latin typeface="Arial" panose="020B0604020202020204" pitchFamily="34" charset="0"/>
              </a:rPr>
              <a:pPr/>
              <a:t>51</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960F0B09-C90E-4E75-9DFF-A1F99E23DE7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0E0BD26-12FA-46C5-BB6C-F12946836A2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a:t>Purchasing typically goes through four phases before it becomes </a:t>
            </a:r>
            <a:r>
              <a:rPr lang="ja-JP" altLang="en-US"/>
              <a:t>‘</a:t>
            </a:r>
            <a:r>
              <a:rPr lang="en-US" altLang="ja-JP"/>
              <a:t>global</a:t>
            </a:r>
            <a:r>
              <a:rPr lang="ja-JP" altLang="en-US"/>
              <a:t>’</a:t>
            </a:r>
            <a:r>
              <a:rPr lang="en-US" altLang="ja-JP"/>
              <a:t>: domestic purchasing only; foreign buying based on need; foreign buying as part of procurement strategy; and integration of global procurement strategy.</a:t>
            </a:r>
          </a:p>
          <a:p>
            <a:pPr lvl="1" eaLnBrk="1" hangingPunct="1">
              <a:defRPr/>
            </a:pPr>
            <a:r>
              <a:rPr lang="en-US" altLang="en-US">
                <a:ea typeface="Arial" panose="020B0604020202020204" pitchFamily="34" charset="0"/>
              </a:rPr>
              <a:t>  </a:t>
            </a:r>
          </a:p>
        </p:txBody>
      </p:sp>
    </p:spTree>
    <p:extLst>
      <p:ext uri="{BB962C8B-B14F-4D97-AF65-F5344CB8AC3E}">
        <p14:creationId xmlns:p14="http://schemas.microsoft.com/office/powerpoint/2010/main" val="125197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04E7A7B-FEB4-4412-A216-3FEA66691A8E}"/>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A9200B-BB84-4937-8EF9-7698A55A54AA}" type="slidenum">
              <a:rPr lang="en-US" altLang="en-US">
                <a:latin typeface="Arial" panose="020B0604020202020204" pitchFamily="34" charset="0"/>
              </a:rPr>
              <a:pPr/>
              <a:t>52</a:t>
            </a:fld>
            <a:endParaRPr lang="en-US" altLang="en-US">
              <a:latin typeface="Arial" panose="020B0604020202020204" pitchFamily="34" charset="0"/>
            </a:endParaRPr>
          </a:p>
        </p:txBody>
      </p:sp>
      <p:sp>
        <p:nvSpPr>
          <p:cNvPr id="41987" name="Rectangle 2">
            <a:extLst>
              <a:ext uri="{FF2B5EF4-FFF2-40B4-BE49-F238E27FC236}">
                <a16:creationId xmlns:a16="http://schemas.microsoft.com/office/drawing/2014/main" id="{7E814066-43A6-4847-9630-AD729298EC5E}"/>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4BD5A06-E633-44C2-9697-7AAF77DAF8D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a:latin typeface="Palatino-Roman" charset="0"/>
              </a:rPr>
              <a:t>The key to making a global information system work is getting the relevant information in a timely manner.  </a:t>
            </a:r>
            <a:r>
              <a:rPr lang="en-US" altLang="en-US"/>
              <a:t>Information technology is essential to this process.  There are several technologies that can facilitate information flows and business including electronic data interchange, enterprise resource planning/material requirements planning, radio frequency ID, and e-commerce.   </a:t>
            </a:r>
          </a:p>
        </p:txBody>
      </p:sp>
    </p:spTree>
    <p:extLst>
      <p:ext uri="{BB962C8B-B14F-4D97-AF65-F5344CB8AC3E}">
        <p14:creationId xmlns:p14="http://schemas.microsoft.com/office/powerpoint/2010/main" val="2517866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67E672F-DA42-4B1D-9464-8486DEC86403}"/>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1F07507-48C1-43DF-9817-ABB7FD9EA0CA}" type="slidenum">
              <a:rPr lang="en-US" altLang="en-US">
                <a:latin typeface="Arial" panose="020B0604020202020204" pitchFamily="34" charset="0"/>
              </a:rPr>
              <a:pPr/>
              <a:t>54</a:t>
            </a:fld>
            <a:endParaRPr lang="en-US" altLang="en-US">
              <a:latin typeface="Arial" panose="020B0604020202020204" pitchFamily="34" charset="0"/>
            </a:endParaRPr>
          </a:p>
        </p:txBody>
      </p:sp>
      <p:sp>
        <p:nvSpPr>
          <p:cNvPr id="44035" name="Rectangle 2">
            <a:extLst>
              <a:ext uri="{FF2B5EF4-FFF2-40B4-BE49-F238E27FC236}">
                <a16:creationId xmlns:a16="http://schemas.microsoft.com/office/drawing/2014/main" id="{BFE66045-7FBB-4991-9ED8-9D55602178A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D64678A4-F6DC-4CBA-9E06-555AD792212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Learning Objective : To show how quality affects the global supply chain.</a:t>
            </a:r>
          </a:p>
        </p:txBody>
      </p:sp>
    </p:spTree>
    <p:extLst>
      <p:ext uri="{BB962C8B-B14F-4D97-AF65-F5344CB8AC3E}">
        <p14:creationId xmlns:p14="http://schemas.microsoft.com/office/powerpoint/2010/main" val="294258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39E9087-60A3-42B6-AA84-45FC69B1ECB5}"/>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B00F6F1-6DFD-4CEE-8366-CE0B2AA42E80}" type="slidenum">
              <a:rPr lang="en-US" altLang="en-US">
                <a:latin typeface="Arial" panose="020B0604020202020204" pitchFamily="34" charset="0"/>
              </a:rPr>
              <a:pPr/>
              <a:t>55</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EC118682-542B-4FF0-B13A-7C8BF0C154CC}"/>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9BD451A-5439-413D-93F2-BBDA9AA2BE1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Quality management is an important issues at all levels of the global supply chain. </a:t>
            </a:r>
          </a:p>
        </p:txBody>
      </p:sp>
    </p:spTree>
    <p:extLst>
      <p:ext uri="{BB962C8B-B14F-4D97-AF65-F5344CB8AC3E}">
        <p14:creationId xmlns:p14="http://schemas.microsoft.com/office/powerpoint/2010/main" val="2540822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2C8745EF-9FDC-4E26-9828-6F9A905E5F4E}"/>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D2E1FCD-F307-4DE6-8F02-2A80645F813A}" type="slidenum">
              <a:rPr lang="en-US" altLang="en-US">
                <a:latin typeface="Arial" panose="020B0604020202020204" pitchFamily="34" charset="0"/>
              </a:rPr>
              <a:pPr/>
              <a:t>56</a:t>
            </a:fld>
            <a:endParaRPr lang="en-US" altLang="en-US">
              <a:latin typeface="Arial" panose="020B0604020202020204" pitchFamily="34" charset="0"/>
            </a:endParaRPr>
          </a:p>
        </p:txBody>
      </p:sp>
      <p:sp>
        <p:nvSpPr>
          <p:cNvPr id="48131" name="Rectangle 2">
            <a:extLst>
              <a:ext uri="{FF2B5EF4-FFF2-40B4-BE49-F238E27FC236}">
                <a16:creationId xmlns:a16="http://schemas.microsoft.com/office/drawing/2014/main" id="{A9A09A5C-569D-49C0-9EAA-A7B787750B64}"/>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D0D48A60-EDE8-4909-82D9-A920D1A5B112}"/>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Many companies today take a zero defects approach to quality.  In fact, a zero defects approach, an idea perfected by Japanese manufacturers, may be necessary to beat the competition.</a:t>
            </a:r>
          </a:p>
        </p:txBody>
      </p:sp>
    </p:spTree>
    <p:extLst>
      <p:ext uri="{BB962C8B-B14F-4D97-AF65-F5344CB8AC3E}">
        <p14:creationId xmlns:p14="http://schemas.microsoft.com/office/powerpoint/2010/main" val="2533630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94C0A24-C61C-403E-8030-51F8DE8A260F}"/>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A08B6BC-3EDE-4179-AE9A-741E013749A0}" type="slidenum">
              <a:rPr lang="en-US" altLang="en-US">
                <a:latin typeface="Arial" panose="020B0604020202020204" pitchFamily="34" charset="0"/>
              </a:rPr>
              <a:pPr/>
              <a:t>57</a:t>
            </a:fld>
            <a:endParaRPr lang="en-US" altLang="en-US">
              <a:latin typeface="Arial" panose="020B0604020202020204" pitchFamily="34" charset="0"/>
            </a:endParaRPr>
          </a:p>
        </p:txBody>
      </p:sp>
      <p:sp>
        <p:nvSpPr>
          <p:cNvPr id="50179" name="Rectangle 2">
            <a:extLst>
              <a:ext uri="{FF2B5EF4-FFF2-40B4-BE49-F238E27FC236}">
                <a16:creationId xmlns:a16="http://schemas.microsoft.com/office/drawing/2014/main" id="{B38A3ED0-DB95-403C-8F53-2731C029433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77EE3C6-900E-465C-916D-6F87DEB2186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a:t>In the late 1970s, W. Edwards Deming promoted quality using his 14 Point plan to reduce variance in manufacturing.  </a:t>
            </a:r>
          </a:p>
          <a:p>
            <a:pPr eaLnBrk="1" hangingPunct="1">
              <a:defRPr/>
            </a:pPr>
            <a:r>
              <a:rPr lang="en-US" altLang="en-US" dirty="0"/>
              <a:t>Deming</a:t>
            </a:r>
            <a:r>
              <a:rPr lang="ja-JP" altLang="en-US" dirty="0"/>
              <a:t>’</a:t>
            </a:r>
            <a:r>
              <a:rPr lang="en-US" altLang="ja-JP" dirty="0"/>
              <a:t>s approach to quality was initially adopted by the Japanese but has since spread to other countries.    </a:t>
            </a:r>
            <a:endParaRPr lang="en-US" altLang="en-US" dirty="0"/>
          </a:p>
        </p:txBody>
      </p:sp>
    </p:spTree>
    <p:extLst>
      <p:ext uri="{BB962C8B-B14F-4D97-AF65-F5344CB8AC3E}">
        <p14:creationId xmlns:p14="http://schemas.microsoft.com/office/powerpoint/2010/main" val="365446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94C0A24-C61C-403E-8030-51F8DE8A260F}"/>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A08B6BC-3EDE-4179-AE9A-741E013749A0}" type="slidenum">
              <a:rPr lang="en-US" altLang="en-US">
                <a:latin typeface="Arial" panose="020B0604020202020204" pitchFamily="34" charset="0"/>
              </a:rPr>
              <a:pPr/>
              <a:t>58</a:t>
            </a:fld>
            <a:endParaRPr lang="en-US" altLang="en-US">
              <a:latin typeface="Arial" panose="020B0604020202020204" pitchFamily="34" charset="0"/>
            </a:endParaRPr>
          </a:p>
        </p:txBody>
      </p:sp>
      <p:sp>
        <p:nvSpPr>
          <p:cNvPr id="50179" name="Rectangle 2">
            <a:extLst>
              <a:ext uri="{FF2B5EF4-FFF2-40B4-BE49-F238E27FC236}">
                <a16:creationId xmlns:a16="http://schemas.microsoft.com/office/drawing/2014/main" id="{B38A3ED0-DB95-403C-8F53-2731C029433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77EE3C6-900E-465C-916D-6F87DEB2186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a:t>In the late 1970s, W. Edwards Deming promoted quality using his 14 Point plan to reduce variance in manufacturing.  </a:t>
            </a:r>
          </a:p>
          <a:p>
            <a:pPr eaLnBrk="1" hangingPunct="1">
              <a:defRPr/>
            </a:pPr>
            <a:r>
              <a:rPr lang="en-US" altLang="en-US" dirty="0"/>
              <a:t>Deming</a:t>
            </a:r>
            <a:r>
              <a:rPr lang="ja-JP" altLang="en-US" dirty="0"/>
              <a:t>’</a:t>
            </a:r>
            <a:r>
              <a:rPr lang="en-US" altLang="ja-JP" dirty="0"/>
              <a:t>s approach to quality was initially adopted by the Japanese but has since spread to other countries.    </a:t>
            </a:r>
            <a:endParaRPr lang="en-US" altLang="en-US" dirty="0"/>
          </a:p>
        </p:txBody>
      </p:sp>
    </p:spTree>
    <p:extLst>
      <p:ext uri="{BB962C8B-B14F-4D97-AF65-F5344CB8AC3E}">
        <p14:creationId xmlns:p14="http://schemas.microsoft.com/office/powerpoint/2010/main" val="163905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894C0A24-C61C-403E-8030-51F8DE8A260F}"/>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A08B6BC-3EDE-4179-AE9A-741E013749A0}" type="slidenum">
              <a:rPr lang="en-US" altLang="en-US">
                <a:latin typeface="Arial" panose="020B0604020202020204" pitchFamily="34" charset="0"/>
              </a:rPr>
              <a:pPr/>
              <a:t>59</a:t>
            </a:fld>
            <a:endParaRPr lang="en-US" altLang="en-US">
              <a:latin typeface="Arial" panose="020B0604020202020204" pitchFamily="34" charset="0"/>
            </a:endParaRPr>
          </a:p>
        </p:txBody>
      </p:sp>
      <p:sp>
        <p:nvSpPr>
          <p:cNvPr id="50179" name="Rectangle 2">
            <a:extLst>
              <a:ext uri="{FF2B5EF4-FFF2-40B4-BE49-F238E27FC236}">
                <a16:creationId xmlns:a16="http://schemas.microsoft.com/office/drawing/2014/main" id="{B38A3ED0-DB95-403C-8F53-2731C029433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77EE3C6-900E-465C-916D-6F87DEB2186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a:t>In the late 1970s, W. Edwards Deming promoted quality using his 14 Point plan to reduce variance in manufacturing.  </a:t>
            </a:r>
          </a:p>
          <a:p>
            <a:pPr eaLnBrk="1" hangingPunct="1">
              <a:defRPr/>
            </a:pPr>
            <a:r>
              <a:rPr lang="en-US" altLang="en-US" dirty="0"/>
              <a:t>Deming</a:t>
            </a:r>
            <a:r>
              <a:rPr lang="ja-JP" altLang="en-US" dirty="0"/>
              <a:t>’</a:t>
            </a:r>
            <a:r>
              <a:rPr lang="en-US" altLang="ja-JP" dirty="0"/>
              <a:t>s approach to quality was initially adopted by the Japanese but has since spread to other countries.    </a:t>
            </a:r>
            <a:endParaRPr lang="en-US" altLang="en-US" dirty="0"/>
          </a:p>
        </p:txBody>
      </p:sp>
    </p:spTree>
    <p:extLst>
      <p:ext uri="{BB962C8B-B14F-4D97-AF65-F5344CB8AC3E}">
        <p14:creationId xmlns:p14="http://schemas.microsoft.com/office/powerpoint/2010/main" val="109963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A069F1E-BA99-4E16-9E52-EA29266DDB65}"/>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CE87EE6-A001-489D-9F53-091A7924952A}"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22ED2A2C-E7CD-40BB-A5EF-11E648FD87F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CDE7555-16F0-4812-81BB-6C14341373E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The Learning Objectives for this chapter are:</a:t>
            </a:r>
          </a:p>
          <a:p>
            <a:pPr eaLnBrk="1" hangingPunct="1">
              <a:buFontTx/>
              <a:buChar char="•"/>
              <a:defRPr/>
            </a:pPr>
            <a:r>
              <a:rPr lang="en-US">
                <a:latin typeface="Arial" charset="0"/>
                <a:ea typeface="ＭＳ Ｐゴシック" charset="0"/>
                <a:cs typeface="Arial" charset="0"/>
              </a:rPr>
              <a:t>To describe the different dimensions of a global manufacturing strategy</a:t>
            </a:r>
          </a:p>
          <a:p>
            <a:pPr eaLnBrk="1" hangingPunct="1">
              <a:buFontTx/>
              <a:buChar char="•"/>
              <a:defRPr/>
            </a:pPr>
            <a:r>
              <a:rPr lang="en-US">
                <a:latin typeface="Arial" charset="0"/>
                <a:ea typeface="ＭＳ Ｐゴシック" charset="0"/>
                <a:cs typeface="Arial" charset="0"/>
              </a:rPr>
              <a:t>To examine the elements of global supply-chain management</a:t>
            </a:r>
          </a:p>
          <a:p>
            <a:pPr eaLnBrk="1" hangingPunct="1">
              <a:buFontTx/>
              <a:buChar char="•"/>
              <a:defRPr/>
            </a:pPr>
            <a:r>
              <a:rPr lang="en-US">
                <a:latin typeface="Arial" charset="0"/>
                <a:ea typeface="ＭＳ Ｐゴシック" charset="0"/>
                <a:cs typeface="Arial" charset="0"/>
              </a:rPr>
              <a:t>To show how supplier networks function</a:t>
            </a:r>
          </a:p>
          <a:p>
            <a:pPr eaLnBrk="1" hangingPunct="1">
              <a:buFontTx/>
              <a:buChar char="•"/>
              <a:defRPr/>
            </a:pPr>
            <a:r>
              <a:rPr lang="en-US">
                <a:latin typeface="Arial" charset="0"/>
                <a:ea typeface="ＭＳ Ｐゴシック" charset="0"/>
                <a:cs typeface="Arial" charset="0"/>
              </a:rPr>
              <a:t>To describe how information technology is critical to an effective global supply-chain strategy</a:t>
            </a:r>
          </a:p>
          <a:p>
            <a:pPr eaLnBrk="1" hangingPunct="1">
              <a:buFontTx/>
              <a:buChar char="•"/>
              <a:defRPr/>
            </a:pPr>
            <a:r>
              <a:rPr lang="en-US">
                <a:latin typeface="Arial" charset="0"/>
                <a:ea typeface="ＭＳ Ｐゴシック" charset="0"/>
                <a:cs typeface="Arial" charset="0"/>
              </a:rPr>
              <a:t>To explain how quality affects global supply and effective inventory management</a:t>
            </a:r>
          </a:p>
          <a:p>
            <a:pPr eaLnBrk="1" hangingPunct="1">
              <a:buFontTx/>
              <a:buChar char="•"/>
              <a:defRPr/>
            </a:pPr>
            <a:r>
              <a:rPr lang="en-US">
                <a:latin typeface="Arial" charset="0"/>
                <a:ea typeface="ＭＳ Ｐゴシック" charset="0"/>
                <a:cs typeface="Arial" charset="0"/>
              </a:rPr>
              <a:t>To discuss how to establish successful transportation networks as part of the global supply chain</a:t>
            </a:r>
          </a:p>
        </p:txBody>
      </p:sp>
    </p:spTree>
    <p:extLst>
      <p:ext uri="{BB962C8B-B14F-4D97-AF65-F5344CB8AC3E}">
        <p14:creationId xmlns:p14="http://schemas.microsoft.com/office/powerpoint/2010/main" val="1685389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9FA57DE-17DD-46AF-8254-D6475D4B4A2E}"/>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0D24E3-10C6-410F-983F-79CF0BD4CC59}" type="slidenum">
              <a:rPr lang="en-US" altLang="en-US">
                <a:latin typeface="Arial" panose="020B0604020202020204" pitchFamily="34" charset="0"/>
              </a:rPr>
              <a:pPr/>
              <a:t>60</a:t>
            </a:fld>
            <a:endParaRPr lang="en-US" altLang="en-US">
              <a:latin typeface="Arial" panose="020B0604020202020204" pitchFamily="34" charset="0"/>
            </a:endParaRPr>
          </a:p>
        </p:txBody>
      </p:sp>
      <p:sp>
        <p:nvSpPr>
          <p:cNvPr id="52227" name="Rectangle 2">
            <a:extLst>
              <a:ext uri="{FF2B5EF4-FFF2-40B4-BE49-F238E27FC236}">
                <a16:creationId xmlns:a16="http://schemas.microsoft.com/office/drawing/2014/main" id="{A3C4EF78-80C0-423D-8745-58685C765E55}"/>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E3725F27-EDD0-46D7-BA98-3A2ADDDA4CD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The TQM process, perfected by the Japanese, is focused on customer satisfaction, continuous improvement, and employee involvement.  The ultimate goal is to eliminate all defects. </a:t>
            </a:r>
          </a:p>
        </p:txBody>
      </p:sp>
    </p:spTree>
    <p:extLst>
      <p:ext uri="{BB962C8B-B14F-4D97-AF65-F5344CB8AC3E}">
        <p14:creationId xmlns:p14="http://schemas.microsoft.com/office/powerpoint/2010/main" val="3151680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EB52B8A-D1B0-4471-8211-AC3356934801}"/>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0AF1574-6F25-4556-90AE-21D153940EC0}" type="slidenum">
              <a:rPr lang="en-US" altLang="en-US">
                <a:latin typeface="Arial" panose="020B0604020202020204" pitchFamily="34" charset="0"/>
              </a:rPr>
              <a:pPr/>
              <a:t>61</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A08C3E12-1B65-4C43-800D-9B9457491B52}"/>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6A15DE3-E845-4309-87E7-BF0E1EF665C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Motorola developed the Six Sigma approach to quality management in the 1980s.  Since then, it has been adopted by many multinationals, notably General Electric.</a:t>
            </a:r>
          </a:p>
        </p:txBody>
      </p:sp>
    </p:spTree>
    <p:extLst>
      <p:ext uri="{BB962C8B-B14F-4D97-AF65-F5344CB8AC3E}">
        <p14:creationId xmlns:p14="http://schemas.microsoft.com/office/powerpoint/2010/main" val="2048188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547A1BA-2BDC-4146-93B8-EC85053E87E4}"/>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F1846DB-C005-4D91-BC61-01DD83641136}" type="slidenum">
              <a:rPr lang="en-US" altLang="en-US">
                <a:latin typeface="Arial" panose="020B0604020202020204" pitchFamily="34" charset="0"/>
              </a:rPr>
              <a:pPr/>
              <a:t>62</a:t>
            </a:fld>
            <a:endParaRPr lang="en-US" altLang="en-US">
              <a:latin typeface="Arial" panose="020B0604020202020204" pitchFamily="34" charset="0"/>
            </a:endParaRPr>
          </a:p>
        </p:txBody>
      </p:sp>
      <p:sp>
        <p:nvSpPr>
          <p:cNvPr id="56323" name="Rectangle 2">
            <a:extLst>
              <a:ext uri="{FF2B5EF4-FFF2-40B4-BE49-F238E27FC236}">
                <a16:creationId xmlns:a16="http://schemas.microsoft.com/office/drawing/2014/main" id="{17E1989D-0C28-489D-853F-6E31628E4EE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A7716DC2-8955-4788-9527-A6C4C45704A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Companies that meet general levels of quality assurance focus on the </a:t>
            </a:r>
            <a:r>
              <a:rPr lang="en-US" b="1">
                <a:latin typeface="Arial" charset="0"/>
                <a:ea typeface="ＭＳ Ｐゴシック" charset="0"/>
                <a:cs typeface="Arial" charset="0"/>
              </a:rPr>
              <a:t>International Organization for Standardization (ISO) </a:t>
            </a:r>
            <a:r>
              <a:rPr lang="en-US">
                <a:latin typeface="Arial" charset="0"/>
                <a:ea typeface="ＭＳ Ｐゴシック" charset="0"/>
                <a:cs typeface="Arial" charset="0"/>
              </a:rPr>
              <a:t>standards including ISO 9000 which is a global set of quality standards designed to promote quality at every level of an organization.</a:t>
            </a:r>
          </a:p>
          <a:p>
            <a:pPr eaLnBrk="1" hangingPunct="1">
              <a:defRPr/>
            </a:pPr>
            <a:r>
              <a:rPr lang="en-US">
                <a:latin typeface="Arial" charset="0"/>
                <a:ea typeface="ＭＳ Ｐゴシック" charset="0"/>
                <a:cs typeface="Arial" charset="0"/>
              </a:rPr>
              <a:t>The ISO 4000 standards focus on environmental management.</a:t>
            </a:r>
          </a:p>
          <a:p>
            <a:pPr eaLnBrk="1" hangingPunct="1">
              <a:defRPr/>
            </a:pPr>
            <a:r>
              <a:rPr lang="en-US">
                <a:latin typeface="Arial" charset="0"/>
                <a:ea typeface="ＭＳ Ｐゴシック" charset="0"/>
                <a:cs typeface="Arial" charset="0"/>
              </a:rPr>
              <a:t>Meeting ISO standards can be essential to business. Non-European companies operating in Europe, for example, must be ISO certified.</a:t>
            </a:r>
          </a:p>
          <a:p>
            <a:pPr eaLnBrk="1" hangingPunct="1">
              <a:defRPr/>
            </a:pPr>
            <a:r>
              <a:rPr lang="en-US">
                <a:latin typeface="Arial" charset="0"/>
                <a:ea typeface="ＭＳ Ｐゴシック" charset="0"/>
                <a:cs typeface="Arial" charset="0"/>
              </a:rPr>
              <a:t>In addition to these general standards, most companies also strive to meet industry level and company specific standards of quality. </a:t>
            </a:r>
          </a:p>
        </p:txBody>
      </p:sp>
    </p:spTree>
    <p:extLst>
      <p:ext uri="{BB962C8B-B14F-4D97-AF65-F5344CB8AC3E}">
        <p14:creationId xmlns:p14="http://schemas.microsoft.com/office/powerpoint/2010/main" val="117131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FFF3A51-D5F2-4A08-910D-D10BDE32DF5E}"/>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860EC01-B247-44CD-A037-F8347F45B89D}" type="slidenum">
              <a:rPr lang="en-US" altLang="en-US">
                <a:latin typeface="Arial" panose="020B0604020202020204" pitchFamily="34" charset="0"/>
              </a:rPr>
              <a:pPr/>
              <a:t>63</a:t>
            </a:fld>
            <a:endParaRPr lang="en-US" altLang="en-US">
              <a:latin typeface="Arial" panose="020B0604020202020204" pitchFamily="34" charset="0"/>
            </a:endParaRPr>
          </a:p>
        </p:txBody>
      </p:sp>
      <p:sp>
        <p:nvSpPr>
          <p:cNvPr id="58371" name="Rectangle 2">
            <a:extLst>
              <a:ext uri="{FF2B5EF4-FFF2-40B4-BE49-F238E27FC236}">
                <a16:creationId xmlns:a16="http://schemas.microsoft.com/office/drawing/2014/main" id="{8A469C10-BD35-4705-BF06-2128A50F865E}"/>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200C8153-F6C6-4517-A6E3-747686577F0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Learning Objective : To explain how inventory management is a key dimension of the global supply chain.</a:t>
            </a:r>
          </a:p>
        </p:txBody>
      </p:sp>
    </p:spTree>
    <p:extLst>
      <p:ext uri="{BB962C8B-B14F-4D97-AF65-F5344CB8AC3E}">
        <p14:creationId xmlns:p14="http://schemas.microsoft.com/office/powerpoint/2010/main" val="908334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0A72D08-BEFE-4BCF-8784-336817338B4B}"/>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826E67F-C981-4C62-A588-F04EB9C878A4}" type="slidenum">
              <a:rPr lang="en-US" altLang="en-US">
                <a:latin typeface="Arial" panose="020B0604020202020204" pitchFamily="34" charset="0"/>
              </a:rPr>
              <a:pPr/>
              <a:t>64</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C64043C7-A5AD-4609-A1EE-79359697995E}"/>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F2AB5191-F8BD-48C6-B2A9-28505D689AF4}"/>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Companies that source internationally may find that inventory flows are complicated by time, distance, and uncertainty.</a:t>
            </a:r>
          </a:p>
          <a:p>
            <a:pPr eaLnBrk="1" hangingPunct="1">
              <a:defRPr/>
            </a:pPr>
            <a:r>
              <a:rPr lang="en-US">
                <a:latin typeface="Arial" charset="0"/>
                <a:ea typeface="ＭＳ Ｐゴシック" charset="0"/>
                <a:cs typeface="Arial" charset="0"/>
              </a:rPr>
              <a:t>Lean manufacturing and JIT systems can be more difficult to implement when foreign suppliers are involved.</a:t>
            </a:r>
          </a:p>
        </p:txBody>
      </p:sp>
    </p:spTree>
    <p:extLst>
      <p:ext uri="{BB962C8B-B14F-4D97-AF65-F5344CB8AC3E}">
        <p14:creationId xmlns:p14="http://schemas.microsoft.com/office/powerpoint/2010/main" val="9892587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87475D9-3FCE-4722-8003-0B1036AA5017}"/>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86691ED-6381-4E8E-B6FF-21F52B754A64}" type="slidenum">
              <a:rPr lang="en-US" altLang="en-US">
                <a:latin typeface="Arial" panose="020B0604020202020204" pitchFamily="34" charset="0"/>
              </a:rPr>
              <a:pPr/>
              <a:t>65</a:t>
            </a:fld>
            <a:endParaRPr lang="en-US" altLang="en-US">
              <a:latin typeface="Arial" panose="020B0604020202020204" pitchFamily="34" charset="0"/>
            </a:endParaRPr>
          </a:p>
        </p:txBody>
      </p:sp>
      <p:sp>
        <p:nvSpPr>
          <p:cNvPr id="62467" name="Rectangle 2">
            <a:extLst>
              <a:ext uri="{FF2B5EF4-FFF2-40B4-BE49-F238E27FC236}">
                <a16:creationId xmlns:a16="http://schemas.microsoft.com/office/drawing/2014/main" id="{42A5E117-5AD2-460E-BB47-C93EAD6A0B3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A078305-33B8-41A8-BA92-A8C3A31D1BC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Foreign trade zones, of FTZs have become a common intermediate step in the process between import and final use. FTZs are attractive because they allow companies to defer duties, pay fewer duties, or avoid duties entirely.</a:t>
            </a:r>
          </a:p>
          <a:p>
            <a:pPr eaLnBrk="1" hangingPunct="1">
              <a:defRPr/>
            </a:pPr>
            <a:r>
              <a:rPr lang="en-US">
                <a:latin typeface="Arial" charset="0"/>
                <a:ea typeface="ＭＳ Ｐゴシック" charset="0"/>
                <a:cs typeface="Arial" charset="0"/>
              </a:rPr>
              <a:t>General purpose zones are located near shipping ports, airports, or border crossings.  </a:t>
            </a:r>
          </a:p>
          <a:p>
            <a:pPr eaLnBrk="1" hangingPunct="1">
              <a:defRPr/>
            </a:pPr>
            <a:r>
              <a:rPr lang="en-US">
                <a:latin typeface="Arial" charset="0"/>
                <a:ea typeface="ＭＳ Ｐゴシック" charset="0"/>
                <a:cs typeface="Arial" charset="0"/>
              </a:rPr>
              <a:t>Subzones are often located at a manufacturing facility.  </a:t>
            </a:r>
          </a:p>
        </p:txBody>
      </p:sp>
    </p:spTree>
    <p:extLst>
      <p:ext uri="{BB962C8B-B14F-4D97-AF65-F5344CB8AC3E}">
        <p14:creationId xmlns:p14="http://schemas.microsoft.com/office/powerpoint/2010/main" val="3318307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E705CD5-A262-4BF0-B9E2-AB47F655CAC3}"/>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BB1F21-7610-4F9F-8C03-4361779B8087}" type="slidenum">
              <a:rPr lang="en-US" altLang="en-US">
                <a:latin typeface="Arial" panose="020B0604020202020204" pitchFamily="34" charset="0"/>
              </a:rPr>
              <a:pPr/>
              <a:t>66</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64C9BB11-594B-4D46-9A5B-E0D4BC89321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39EAF375-36DA-4EDE-BCA3-898927CAE53E}"/>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Wingdings" charset="0"/>
              <a:buNone/>
              <a:defRPr/>
            </a:pPr>
            <a:r>
              <a:rPr lang="en-US" sz="1400">
                <a:latin typeface="Arial" charset="0"/>
                <a:ea typeface="ＭＳ Ｐゴシック" charset="0"/>
                <a:cs typeface="Arial" charset="0"/>
              </a:rPr>
              <a:t>Learning Objective: </a:t>
            </a:r>
          </a:p>
          <a:p>
            <a:pPr eaLnBrk="1" hangingPunct="1">
              <a:defRPr/>
            </a:pPr>
            <a:r>
              <a:rPr lang="en-US">
                <a:latin typeface="Arial" charset="0"/>
                <a:ea typeface="ＭＳ Ｐゴシック" charset="0"/>
                <a:cs typeface="Arial" charset="0"/>
              </a:rPr>
              <a:t>	To discuss how to establish successful transportation networks as part of the global supply chain</a:t>
            </a:r>
          </a:p>
          <a:p>
            <a:pPr eaLnBrk="1" hangingPunct="1">
              <a:defRPr/>
            </a:pPr>
            <a:endParaRPr lang="en-US">
              <a:latin typeface="Arial" charset="0"/>
              <a:ea typeface="ＭＳ Ｐゴシック" charset="0"/>
              <a:cs typeface="Arial" charset="0"/>
            </a:endParaRPr>
          </a:p>
        </p:txBody>
      </p:sp>
    </p:spTree>
    <p:extLst>
      <p:ext uri="{BB962C8B-B14F-4D97-AF65-F5344CB8AC3E}">
        <p14:creationId xmlns:p14="http://schemas.microsoft.com/office/powerpoint/2010/main" val="1688774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03B4BA5-EB0A-4030-9758-1688B216CCAE}"/>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58062D4-F4FF-4C02-88B3-00AFB09BD5F3}" type="slidenum">
              <a:rPr lang="en-US" altLang="en-US">
                <a:latin typeface="Arial" panose="020B0604020202020204" pitchFamily="34" charset="0"/>
              </a:rPr>
              <a:pPr/>
              <a:t>67</a:t>
            </a:fld>
            <a:endParaRPr lang="en-US" altLang="en-US">
              <a:latin typeface="Arial" panose="020B0604020202020204" pitchFamily="34" charset="0"/>
            </a:endParaRPr>
          </a:p>
        </p:txBody>
      </p:sp>
      <p:sp>
        <p:nvSpPr>
          <p:cNvPr id="66563" name="Rectangle 2">
            <a:extLst>
              <a:ext uri="{FF2B5EF4-FFF2-40B4-BE49-F238E27FC236}">
                <a16:creationId xmlns:a16="http://schemas.microsoft.com/office/drawing/2014/main" id="{E1944BD5-E415-493A-9A9A-82A44C130EF7}"/>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0B749906-1644-4729-B283-3DF7C1FB0983}"/>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Transportation is a crucial part of logistics.  It links together suppliers, companies, and customers.</a:t>
            </a:r>
          </a:p>
        </p:txBody>
      </p:sp>
    </p:spTree>
    <p:extLst>
      <p:ext uri="{BB962C8B-B14F-4D97-AF65-F5344CB8AC3E}">
        <p14:creationId xmlns:p14="http://schemas.microsoft.com/office/powerpoint/2010/main" val="1758879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F5C6A23-F0BE-47A7-B96E-2A8951E3B56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B2CCE7B-707A-42B7-866B-8CBCE5FD0E38}" type="slidenum">
              <a:rPr lang="en-US" altLang="en-US">
                <a:latin typeface="Arial" panose="020B0604020202020204" pitchFamily="34" charset="0"/>
              </a:rPr>
              <a:pPr/>
              <a:t>68</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92E3A395-E684-446B-8A35-20340D75288D}"/>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577B7695-ABD6-4EFE-A258-6A3A845577A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Globalization is pushing firms to establish operations in foreign locations as a means of lowering costs and being closer to markets.  However, this means that the supply chain is longer, and consequently subject to more risk.</a:t>
            </a:r>
          </a:p>
        </p:txBody>
      </p:sp>
    </p:spTree>
    <p:extLst>
      <p:ext uri="{BB962C8B-B14F-4D97-AF65-F5344CB8AC3E}">
        <p14:creationId xmlns:p14="http://schemas.microsoft.com/office/powerpoint/2010/main" val="2975299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D009AB42-F878-43C6-B9D0-E7A5BE42788D}"/>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77D6E7D-1453-4A2F-A5C3-55D9C4414F31}" type="slidenum">
              <a:rPr lang="en-US" altLang="en-US">
                <a:latin typeface="Arial" panose="020B0604020202020204" pitchFamily="34" charset="0"/>
              </a:rPr>
              <a:pPr/>
              <a:t>70</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99EB75B3-C73B-4249-8344-1F6C62C7514D}"/>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FF622A3D-945E-4E95-A343-1200FDB9187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356755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C943B820-526B-485B-BB17-BE2D5A4B70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C64189B-3940-494E-A77F-7004AF0B0EA5}"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13315" name="Rectangle 2">
            <a:extLst>
              <a:ext uri="{FF2B5EF4-FFF2-40B4-BE49-F238E27FC236}">
                <a16:creationId xmlns:a16="http://schemas.microsoft.com/office/drawing/2014/main" id="{0A26F88B-CF1E-48CE-BE47-9AE52A2DB33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0BA0AD30-541B-485F-8069-2C328B56CC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is globalization?  Globalization refers to the widening set of interdependent relationships among people from different parts of a world that is divided into nations.</a:t>
            </a:r>
          </a:p>
          <a:p>
            <a:pPr eaLnBrk="1" hangingPunct="1"/>
            <a:r>
              <a:rPr lang="en-US" altLang="en-US">
                <a:latin typeface="Palatino-Roman" charset="0"/>
              </a:rPr>
              <a:t>The term also refers to the integration of world economies through the reduction of barriers to the movement of trade, capital, technology, and people. Throughout history, human contacts over ever-wider geographic areas have expanded the variety of available resources, products, services, and markets. </a:t>
            </a:r>
          </a:p>
          <a:p>
            <a:pPr eaLnBrk="1" hangingPunct="1"/>
            <a:r>
              <a:rPr lang="en-US" altLang="en-US">
                <a:latin typeface="Palatino-Roman" charset="0"/>
              </a:rPr>
              <a:t>Today, so many different components, ingredients, and specialized business activities go into products that we</a:t>
            </a:r>
            <a:r>
              <a:rPr lang="ja-JP" altLang="en-US"/>
              <a:t>’</a:t>
            </a:r>
            <a:r>
              <a:rPr lang="en-US" altLang="ja-JP">
                <a:latin typeface="Palatino-Roman" charset="0"/>
              </a:rPr>
              <a:t>re often challenged to say exactly where they were made.  For example Apple</a:t>
            </a:r>
            <a:r>
              <a:rPr lang="ja-JP" altLang="en-US">
                <a:latin typeface="Palatino-Roman" charset="0"/>
              </a:rPr>
              <a:t>’</a:t>
            </a:r>
            <a:r>
              <a:rPr lang="en-US" altLang="ja-JP">
                <a:latin typeface="Palatino-Roman" charset="0"/>
              </a:rPr>
              <a:t>s iPhones are shipped from China and seem to be Chinese, yet less than four percent of their value is actually performed in China! </a:t>
            </a:r>
          </a:p>
          <a:p>
            <a:pPr eaLnBrk="1" hangingPunct="1"/>
            <a:endParaRPr lang="en-US" altLang="en-US">
              <a:latin typeface="Palatino-Roman" charset="0"/>
            </a:endParaRPr>
          </a:p>
          <a:p>
            <a:pPr eaLnBrk="1" hangingPunct="1"/>
            <a:r>
              <a:rPr lang="en-US" altLang="en-US"/>
              <a:t>  </a:t>
            </a:r>
          </a:p>
        </p:txBody>
      </p:sp>
    </p:spTree>
    <p:extLst>
      <p:ext uri="{BB962C8B-B14F-4D97-AF65-F5344CB8AC3E}">
        <p14:creationId xmlns:p14="http://schemas.microsoft.com/office/powerpoint/2010/main" val="2053157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2FEAB5E-412B-4D61-8E80-C920D761D566}"/>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CF71F99-D3D3-4E13-A338-2EEFA21ECF8C}" type="slidenum">
              <a:rPr lang="en-GB" altLang="en-US">
                <a:latin typeface="Arial" panose="020B0604020202020204" pitchFamily="34" charset="0"/>
              </a:rPr>
              <a:pPr/>
              <a:t>74</a:t>
            </a:fld>
            <a:endParaRPr lang="en-GB" altLang="en-US">
              <a:latin typeface="Arial" panose="020B0604020202020204" pitchFamily="34" charset="0"/>
            </a:endParaRPr>
          </a:p>
        </p:txBody>
      </p:sp>
      <p:sp>
        <p:nvSpPr>
          <p:cNvPr id="12291" name="Rectangle 2">
            <a:extLst>
              <a:ext uri="{FF2B5EF4-FFF2-40B4-BE49-F238E27FC236}">
                <a16:creationId xmlns:a16="http://schemas.microsoft.com/office/drawing/2014/main" id="{34EE27BE-8EAB-48DE-BC03-1E4CAE191369}"/>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EEA8D38-FC67-4CA4-9A29-8B3ACF327021}"/>
              </a:ext>
            </a:extLst>
          </p:cNvPr>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867894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875D8267-AA67-4BEF-8113-C136294F6A78}"/>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F8C21C1-52E0-4C34-A8A9-10B18EE4B70D}" type="slidenum">
              <a:rPr lang="en-GB" altLang="en-US">
                <a:latin typeface="Arial" panose="020B0604020202020204" pitchFamily="34" charset="0"/>
              </a:rPr>
              <a:pPr/>
              <a:t>75</a:t>
            </a:fld>
            <a:endParaRPr lang="en-GB" altLang="en-US">
              <a:latin typeface="Arial" panose="020B0604020202020204" pitchFamily="34" charset="0"/>
            </a:endParaRPr>
          </a:p>
        </p:txBody>
      </p:sp>
      <p:sp>
        <p:nvSpPr>
          <p:cNvPr id="14339" name="Rectangle 2">
            <a:extLst>
              <a:ext uri="{FF2B5EF4-FFF2-40B4-BE49-F238E27FC236}">
                <a16:creationId xmlns:a16="http://schemas.microsoft.com/office/drawing/2014/main" id="{544006CD-9D27-4428-96C4-3ACB217DAE65}"/>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A221953-8A39-4036-843E-080E10DEA261}"/>
              </a:ext>
            </a:extLst>
          </p:cNvPr>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035641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DAC8778-17E0-4B7A-A92B-7B72E14A4B96}"/>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E697900-B314-4E4E-BD93-9238EF0C064A}" type="slidenum">
              <a:rPr lang="en-GB" altLang="en-US">
                <a:latin typeface="Arial" panose="020B0604020202020204" pitchFamily="34" charset="0"/>
              </a:rPr>
              <a:pPr/>
              <a:t>76</a:t>
            </a:fld>
            <a:endParaRPr lang="en-GB" altLang="en-US">
              <a:latin typeface="Arial" panose="020B0604020202020204" pitchFamily="34" charset="0"/>
            </a:endParaRPr>
          </a:p>
        </p:txBody>
      </p:sp>
      <p:sp>
        <p:nvSpPr>
          <p:cNvPr id="16387" name="Rectangle 2">
            <a:extLst>
              <a:ext uri="{FF2B5EF4-FFF2-40B4-BE49-F238E27FC236}">
                <a16:creationId xmlns:a16="http://schemas.microsoft.com/office/drawing/2014/main" id="{16C3A21A-91C5-4298-9462-5F54C7F7A1B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16F7945C-9E6A-4A6B-9FE6-216ED95D9BFC}"/>
              </a:ext>
            </a:extLst>
          </p:cNvPr>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26013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B3958D-6476-469A-98A7-FE1DBC3E00DA}" type="slidenum">
              <a:rPr lang="en-US" altLang="en-US" smtClean="0"/>
              <a:pPr>
                <a:defRPr/>
              </a:pPr>
              <a:t>27</a:t>
            </a:fld>
            <a:endParaRPr lang="en-US" altLang="en-US"/>
          </a:p>
        </p:txBody>
      </p:sp>
    </p:spTree>
    <p:extLst>
      <p:ext uri="{BB962C8B-B14F-4D97-AF65-F5344CB8AC3E}">
        <p14:creationId xmlns:p14="http://schemas.microsoft.com/office/powerpoint/2010/main" val="140171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B3958D-6476-469A-98A7-FE1DBC3E00DA}" type="slidenum">
              <a:rPr lang="en-US" altLang="en-US" smtClean="0"/>
              <a:pPr>
                <a:defRPr/>
              </a:pPr>
              <a:t>28</a:t>
            </a:fld>
            <a:endParaRPr lang="en-US" altLang="en-US"/>
          </a:p>
        </p:txBody>
      </p:sp>
    </p:spTree>
    <p:extLst>
      <p:ext uri="{BB962C8B-B14F-4D97-AF65-F5344CB8AC3E}">
        <p14:creationId xmlns:p14="http://schemas.microsoft.com/office/powerpoint/2010/main" val="18147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B3958D-6476-469A-98A7-FE1DBC3E00DA}" type="slidenum">
              <a:rPr lang="en-US" altLang="en-US" smtClean="0"/>
              <a:pPr>
                <a:defRPr/>
              </a:pPr>
              <a:t>30</a:t>
            </a:fld>
            <a:endParaRPr lang="en-US" altLang="en-US"/>
          </a:p>
        </p:txBody>
      </p:sp>
    </p:spTree>
    <p:extLst>
      <p:ext uri="{BB962C8B-B14F-4D97-AF65-F5344CB8AC3E}">
        <p14:creationId xmlns:p14="http://schemas.microsoft.com/office/powerpoint/2010/main" val="403863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3F4F83BD-D247-490B-9DDA-2CEF247474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A73BD41-82D2-4176-A3E8-F3B045D79596}" type="slidenum">
              <a:rPr lang="en-US" altLang="en-US">
                <a:latin typeface="Arial" panose="020B0604020202020204" pitchFamily="34" charset="0"/>
              </a:rPr>
              <a:pPr/>
              <a:t>33</a:t>
            </a:fld>
            <a:endParaRPr lang="en-US" altLang="en-US">
              <a:latin typeface="Arial" panose="020B0604020202020204" pitchFamily="34" charset="0"/>
            </a:endParaRPr>
          </a:p>
        </p:txBody>
      </p:sp>
      <p:sp>
        <p:nvSpPr>
          <p:cNvPr id="15363" name="Rectangle 2">
            <a:extLst>
              <a:ext uri="{FF2B5EF4-FFF2-40B4-BE49-F238E27FC236}">
                <a16:creationId xmlns:a16="http://schemas.microsoft.com/office/drawing/2014/main" id="{7E386644-4A32-4F86-8E47-9DFD04FEA499}"/>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EDDBF5D4-500A-41FE-9FEE-1514E91DA7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What is international business?  International business consists of all commercial transactions that take place between two or more countries.  International business activities </a:t>
            </a:r>
            <a:r>
              <a:rPr lang="en-US" altLang="en-US">
                <a:latin typeface="Palatino-Roman" charset="0"/>
              </a:rPr>
              <a:t>allow us to get more variety, better quality, and/or lower prices. </a:t>
            </a:r>
          </a:p>
          <a:p>
            <a:pPr eaLnBrk="1" hangingPunct="1"/>
            <a:r>
              <a:rPr lang="en-US" altLang="en-US">
                <a:latin typeface="Palatino-Roman" charset="0"/>
              </a:rPr>
              <a:t>International business activities may be performed by private companies motivated by profit, or by governments that undertake them either for profit or for political reasons.</a:t>
            </a:r>
          </a:p>
          <a:p>
            <a:pPr eaLnBrk="1" hangingPunct="1"/>
            <a:endParaRPr lang="en-US" altLang="en-US"/>
          </a:p>
        </p:txBody>
      </p:sp>
    </p:spTree>
    <p:extLst>
      <p:ext uri="{BB962C8B-B14F-4D97-AF65-F5344CB8AC3E}">
        <p14:creationId xmlns:p14="http://schemas.microsoft.com/office/powerpoint/2010/main" val="428449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463BF41-F7EE-43F5-8C09-EF46F9B0702E}"/>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DADBA67-CD90-4A7D-A4CB-573223198AD4}" type="slidenum">
              <a:rPr lang="en-US" altLang="en-US">
                <a:latin typeface="Arial" panose="020B0604020202020204" pitchFamily="34" charset="0"/>
              </a:rPr>
              <a:pPr/>
              <a:t>36</a:t>
            </a:fld>
            <a:endParaRPr lang="en-US" altLang="en-US">
              <a:latin typeface="Arial" panose="020B0604020202020204" pitchFamily="34" charset="0"/>
            </a:endParaRPr>
          </a:p>
        </p:txBody>
      </p:sp>
      <p:sp>
        <p:nvSpPr>
          <p:cNvPr id="11267" name="Rectangle 2">
            <a:extLst>
              <a:ext uri="{FF2B5EF4-FFF2-40B4-BE49-F238E27FC236}">
                <a16:creationId xmlns:a16="http://schemas.microsoft.com/office/drawing/2014/main" id="{7F169D15-9ED7-428A-A1C9-A7CE3E1AFD8E}"/>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364032E-C094-4C47-A1D8-DA95F89FFA9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Arial" charset="0"/>
                <a:ea typeface="ＭＳ Ｐゴシック" charset="0"/>
                <a:cs typeface="Arial" charset="0"/>
              </a:rPr>
              <a:t>Effective supply chain management is one of the most important tools companies have to reduce costs and increase revenue. </a:t>
            </a:r>
          </a:p>
        </p:txBody>
      </p:sp>
    </p:spTree>
    <p:extLst>
      <p:ext uri="{BB962C8B-B14F-4D97-AF65-F5344CB8AC3E}">
        <p14:creationId xmlns:p14="http://schemas.microsoft.com/office/powerpoint/2010/main" val="125081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en-US"/>
              <a:t>1-</a:t>
            </a:r>
            <a:fld id="{C840CCB0-4DC0-4546-8AB8-E2DED9F03046}" type="slidenum">
              <a:rPr lang="en-US" altLang="en-US" smtClean="0"/>
              <a:pPr>
                <a:defRPr/>
              </a:pPr>
              <a:t>‹#›</a:t>
            </a:fld>
            <a:endParaRPr lang="en-US" altLang="en-US" dirty="0"/>
          </a:p>
        </p:txBody>
      </p:sp>
    </p:spTree>
    <p:extLst>
      <p:ext uri="{BB962C8B-B14F-4D97-AF65-F5344CB8AC3E}">
        <p14:creationId xmlns:p14="http://schemas.microsoft.com/office/powerpoint/2010/main" val="202683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en-US"/>
              <a:t>1-</a:t>
            </a:r>
            <a:fld id="{F8DED161-C4DE-4760-BED3-3C99EE36FED7}" type="slidenum">
              <a:rPr lang="en-US" altLang="en-US" smtClean="0"/>
              <a:pPr>
                <a:defRPr/>
              </a:pPr>
              <a:t>‹#›</a:t>
            </a:fld>
            <a:endParaRPr lang="en-US" altLang="en-US" dirty="0"/>
          </a:p>
        </p:txBody>
      </p:sp>
    </p:spTree>
    <p:extLst>
      <p:ext uri="{BB962C8B-B14F-4D97-AF65-F5344CB8AC3E}">
        <p14:creationId xmlns:p14="http://schemas.microsoft.com/office/powerpoint/2010/main" val="263871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en-US"/>
              <a:t>1-</a:t>
            </a:r>
            <a:fld id="{1AD3A55E-B460-43CE-93BA-16D9712A5063}" type="slidenum">
              <a:rPr lang="en-US" altLang="en-US" smtClean="0"/>
              <a:pPr>
                <a:defRPr/>
              </a:pPr>
              <a:t>‹#›</a:t>
            </a:fld>
            <a:endParaRPr lang="en-US" altLang="en-US" dirty="0"/>
          </a:p>
        </p:txBody>
      </p:sp>
    </p:spTree>
    <p:extLst>
      <p:ext uri="{BB962C8B-B14F-4D97-AF65-F5344CB8AC3E}">
        <p14:creationId xmlns:p14="http://schemas.microsoft.com/office/powerpoint/2010/main" val="338573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a:t>
            </a:fld>
            <a:endParaRPr lang="en-US" altLang="en-US" dirty="0"/>
          </a:p>
        </p:txBody>
      </p:sp>
    </p:spTree>
    <p:extLst>
      <p:ext uri="{BB962C8B-B14F-4D97-AF65-F5344CB8AC3E}">
        <p14:creationId xmlns:p14="http://schemas.microsoft.com/office/powerpoint/2010/main" val="173779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en-US"/>
              <a:t>1-</a:t>
            </a:r>
            <a:fld id="{9D11E75C-851A-495E-AC41-A1DC93740A38}" type="slidenum">
              <a:rPr lang="en-US" altLang="en-US" smtClean="0"/>
              <a:pPr>
                <a:defRPr/>
              </a:pPr>
              <a:t>‹#›</a:t>
            </a:fld>
            <a:endParaRPr lang="en-US" altLang="en-US" dirty="0"/>
          </a:p>
        </p:txBody>
      </p:sp>
    </p:spTree>
    <p:extLst>
      <p:ext uri="{BB962C8B-B14F-4D97-AF65-F5344CB8AC3E}">
        <p14:creationId xmlns:p14="http://schemas.microsoft.com/office/powerpoint/2010/main" val="165598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ltLang="en-US"/>
              <a:t>1-</a:t>
            </a:r>
            <a:fld id="{47002615-191A-4BE6-9EBF-832A377D073C}" type="slidenum">
              <a:rPr lang="en-US" altLang="en-US" smtClean="0"/>
              <a:pPr>
                <a:defRPr/>
              </a:pPr>
              <a:t>‹#›</a:t>
            </a:fld>
            <a:endParaRPr lang="en-US" altLang="en-US" dirty="0"/>
          </a:p>
        </p:txBody>
      </p:sp>
    </p:spTree>
    <p:extLst>
      <p:ext uri="{BB962C8B-B14F-4D97-AF65-F5344CB8AC3E}">
        <p14:creationId xmlns:p14="http://schemas.microsoft.com/office/powerpoint/2010/main" val="349256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r>
              <a:rPr lang="en-US" altLang="en-US"/>
              <a:t>1-</a:t>
            </a:r>
            <a:fld id="{AF8BDF1C-F93B-4634-8771-A6D8EB9BBDA1}" type="slidenum">
              <a:rPr lang="en-US" altLang="en-US" smtClean="0"/>
              <a:pPr>
                <a:defRPr/>
              </a:pPr>
              <a:t>‹#›</a:t>
            </a:fld>
            <a:endParaRPr lang="en-US" altLang="en-US" dirty="0"/>
          </a:p>
        </p:txBody>
      </p:sp>
    </p:spTree>
    <p:extLst>
      <p:ext uri="{BB962C8B-B14F-4D97-AF65-F5344CB8AC3E}">
        <p14:creationId xmlns:p14="http://schemas.microsoft.com/office/powerpoint/2010/main" val="356349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r>
              <a:rPr lang="en-US" altLang="en-US"/>
              <a:t>1-</a:t>
            </a:r>
            <a:fld id="{4F10985B-DDFA-4BD9-8095-916A7AD337A2}" type="slidenum">
              <a:rPr lang="en-US" altLang="en-US" smtClean="0"/>
              <a:pPr>
                <a:defRPr/>
              </a:pPr>
              <a:t>‹#›</a:t>
            </a:fld>
            <a:endParaRPr lang="en-US" altLang="en-US" dirty="0"/>
          </a:p>
        </p:txBody>
      </p:sp>
    </p:spTree>
    <p:extLst>
      <p:ext uri="{BB962C8B-B14F-4D97-AF65-F5344CB8AC3E}">
        <p14:creationId xmlns:p14="http://schemas.microsoft.com/office/powerpoint/2010/main" val="182113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r>
              <a:rPr lang="en-US" altLang="en-US"/>
              <a:t>1-</a:t>
            </a:r>
            <a:fld id="{5C32FDDD-1B7C-4583-AFAA-93C1393DE4BC}" type="slidenum">
              <a:rPr lang="en-US" altLang="en-US" smtClean="0"/>
              <a:pPr>
                <a:defRPr/>
              </a:pPr>
              <a:t>‹#›</a:t>
            </a:fld>
            <a:endParaRPr lang="en-US" altLang="en-US" dirty="0"/>
          </a:p>
        </p:txBody>
      </p:sp>
    </p:spTree>
    <p:extLst>
      <p:ext uri="{BB962C8B-B14F-4D97-AF65-F5344CB8AC3E}">
        <p14:creationId xmlns:p14="http://schemas.microsoft.com/office/powerpoint/2010/main" val="410838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ltLang="en-US"/>
              <a:t>1-</a:t>
            </a:r>
            <a:fld id="{12E15737-1B5A-4092-A221-F47FE88D82FC}" type="slidenum">
              <a:rPr lang="en-US" altLang="en-US" smtClean="0"/>
              <a:pPr>
                <a:defRPr/>
              </a:pPr>
              <a:t>‹#›</a:t>
            </a:fld>
            <a:endParaRPr lang="en-US" altLang="en-US" dirty="0"/>
          </a:p>
        </p:txBody>
      </p:sp>
    </p:spTree>
    <p:extLst>
      <p:ext uri="{BB962C8B-B14F-4D97-AF65-F5344CB8AC3E}">
        <p14:creationId xmlns:p14="http://schemas.microsoft.com/office/powerpoint/2010/main" val="50181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ltLang="en-US"/>
              <a:t>1-</a:t>
            </a:r>
            <a:fld id="{C89F23E8-3C89-4567-82FC-A9A7C0AC5225}" type="slidenum">
              <a:rPr lang="en-US" altLang="en-US" smtClean="0"/>
              <a:pPr>
                <a:defRPr/>
              </a:pPr>
              <a:t>‹#›</a:t>
            </a:fld>
            <a:endParaRPr lang="en-US" altLang="en-US" dirty="0"/>
          </a:p>
        </p:txBody>
      </p:sp>
    </p:spTree>
    <p:extLst>
      <p:ext uri="{BB962C8B-B14F-4D97-AF65-F5344CB8AC3E}">
        <p14:creationId xmlns:p14="http://schemas.microsoft.com/office/powerpoint/2010/main" val="113656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a:t>1-</a:t>
            </a:r>
            <a:fld id="{3B51D6CA-3FFF-4E21-9C24-FA6885304BD8}" type="slidenum">
              <a:rPr lang="en-US" altLang="en-US" smtClean="0"/>
              <a:pPr>
                <a:defRPr/>
              </a:pPr>
              <a:t>‹#›</a:t>
            </a:fld>
            <a:endParaRPr lang="en-US" altLang="en-US" dirty="0"/>
          </a:p>
        </p:txBody>
      </p:sp>
    </p:spTree>
    <p:extLst>
      <p:ext uri="{BB962C8B-B14F-4D97-AF65-F5344CB8AC3E}">
        <p14:creationId xmlns:p14="http://schemas.microsoft.com/office/powerpoint/2010/main" val="392026355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Know_thysel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mf-group.com/en/news-insights/business-culture/top-challenges-russia/" TargetMode="External"/><Relationship Id="rId2" Type="http://schemas.openxmlformats.org/officeDocument/2006/relationships/hyperlink" Target="https://hbr.org/2017/05/navigating-the-complexities-of-doing-business-in-russi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hemoscowtimes.com/articles/russias-trade-with-china-up-22-to-59285"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i-eHj6bVU8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ind.k.u-tokyo.ac.jp/project_e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hbr.org/video/5392487464001/rethinking-some-assumptions-about-global-business" TargetMode="External"/><Relationship Id="rId2" Type="http://schemas.openxmlformats.org/officeDocument/2006/relationships/hyperlink" Target="https://hbr.org/2017/02/an-agenda-for-the-future-of-global-business?referral=0006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foreignpolicy.com/2017/08/25/china-is-trying-to-give-the-internet-a-death-blow-vpn-technolog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aib.msu.edu/publications/insights/volume/15/issue/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W._Edwards_Dem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globalization101.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en.wikipedia.org/wiki/Simplified_Chinese_characters" TargetMode="External"/><Relationship Id="rId2" Type="http://schemas.openxmlformats.org/officeDocument/2006/relationships/hyperlink" Target="https://en.wikipedia.org/wiki/Traditional_Chinese_characters"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s://en.wikipedia.org/wiki/China%E2%80%93Pakistan_Economic_Corridor" TargetMode="External"/><Relationship Id="rId2" Type="http://schemas.openxmlformats.org/officeDocument/2006/relationships/hyperlink" Target="https://en.wikipedia.org/wiki/New_Eurasian_Land_Bridge" TargetMode="External"/><Relationship Id="rId1" Type="http://schemas.openxmlformats.org/officeDocument/2006/relationships/slideLayout" Target="../slideLayouts/slideLayout2.xml"/><Relationship Id="rId4" Type="http://schemas.openxmlformats.org/officeDocument/2006/relationships/hyperlink" Target="https://en.wikipedia.org/wiki/Maritime_Silk_Roa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www.clsa.com/special/onebeltoneroad/"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hindustantimes.com/india-news/a-strategy-through-investments-why-china-s-silk-road-plan-has-spelt-unease-for-india-us-russia/story-oRsPwwV6J18gFGdqM4XdSM.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a:extLst>
              <a:ext uri="{FF2B5EF4-FFF2-40B4-BE49-F238E27FC236}">
                <a16:creationId xmlns:a16="http://schemas.microsoft.com/office/drawing/2014/main" id="{9938B3F5-1ED3-4524-9FAF-E58E0F700489}"/>
              </a:ext>
            </a:extLst>
          </p:cNvPr>
          <p:cNvSpPr>
            <a:spLocks noGrp="1" noChangeArrowheads="1"/>
          </p:cNvSpPr>
          <p:nvPr>
            <p:ph type="ctrTitle"/>
          </p:nvPr>
        </p:nvSpPr>
        <p:spPr>
          <a:xfrm>
            <a:off x="685800" y="381001"/>
            <a:ext cx="7772400" cy="2438400"/>
          </a:xfrm>
        </p:spPr>
        <p:txBody>
          <a:bodyPr/>
          <a:lstStyle/>
          <a:p>
            <a:pPr eaLnBrk="1" hangingPunct="1"/>
            <a:r>
              <a:rPr lang="en-US" altLang="en-US" sz="6100" b="1" dirty="0"/>
              <a:t>International Business</a:t>
            </a:r>
            <a:br>
              <a:rPr lang="en-US" altLang="en-US" dirty="0"/>
            </a:br>
            <a:r>
              <a:rPr lang="en-US" altLang="en-US" sz="4400" dirty="0"/>
              <a:t>Environments &amp; Operations</a:t>
            </a:r>
          </a:p>
        </p:txBody>
      </p:sp>
      <p:sp>
        <p:nvSpPr>
          <p:cNvPr id="4101" name="Rectangle 3">
            <a:extLst>
              <a:ext uri="{FF2B5EF4-FFF2-40B4-BE49-F238E27FC236}">
                <a16:creationId xmlns:a16="http://schemas.microsoft.com/office/drawing/2014/main" id="{7B84E7F1-9785-4F2C-A1D0-D6B7EFD03F50}"/>
              </a:ext>
            </a:extLst>
          </p:cNvPr>
          <p:cNvSpPr>
            <a:spLocks noGrp="1" noChangeArrowheads="1"/>
          </p:cNvSpPr>
          <p:nvPr>
            <p:ph type="subTitle" idx="1"/>
          </p:nvPr>
        </p:nvSpPr>
        <p:spPr>
          <a:xfrm>
            <a:off x="1143000" y="3602038"/>
            <a:ext cx="6858000" cy="2798762"/>
          </a:xfrm>
        </p:spPr>
        <p:txBody>
          <a:bodyPr>
            <a:normAutofit/>
          </a:bodyPr>
          <a:lstStyle/>
          <a:p>
            <a:pPr eaLnBrk="1" hangingPunct="1"/>
            <a:r>
              <a:rPr lang="en-US" altLang="en-US" dirty="0"/>
              <a:t>15e</a:t>
            </a:r>
          </a:p>
          <a:p>
            <a:pPr eaLnBrk="1" hangingPunct="1"/>
            <a:endParaRPr lang="en-US" altLang="en-US" dirty="0"/>
          </a:p>
          <a:p>
            <a:pPr eaLnBrk="1" hangingPunct="1"/>
            <a:r>
              <a:rPr lang="en-US" altLang="en-US" dirty="0"/>
              <a:t>Daniels </a:t>
            </a:r>
            <a:r>
              <a:rPr lang="en-US" altLang="en-US" dirty="0">
                <a:solidFill>
                  <a:schemeClr val="tx2"/>
                </a:solidFill>
              </a:rPr>
              <a:t>●</a:t>
            </a:r>
            <a:r>
              <a:rPr lang="en-US" altLang="en-US" dirty="0"/>
              <a:t> </a:t>
            </a:r>
            <a:r>
              <a:rPr lang="en-US" altLang="en-US" dirty="0" err="1"/>
              <a:t>Radebaugh</a:t>
            </a:r>
            <a:r>
              <a:rPr lang="en-US" altLang="en-US" dirty="0"/>
              <a:t> </a:t>
            </a:r>
            <a:r>
              <a:rPr lang="en-US" altLang="en-US" dirty="0">
                <a:solidFill>
                  <a:schemeClr val="tx2"/>
                </a:solidFill>
              </a:rPr>
              <a:t>●</a:t>
            </a:r>
            <a:r>
              <a:rPr lang="en-US" altLang="en-US" dirty="0"/>
              <a:t> Sullivan</a:t>
            </a:r>
          </a:p>
          <a:p>
            <a:pPr eaLnBrk="1" hangingPunct="1"/>
            <a:r>
              <a:rPr lang="en-US" altLang="en-US" dirty="0"/>
              <a:t>PPT files revised and edited by </a:t>
            </a:r>
          </a:p>
          <a:p>
            <a:pPr eaLnBrk="1" hangingPunct="1"/>
            <a:r>
              <a:rPr lang="en-US" altLang="en-US" dirty="0"/>
              <a:t>Prof. Romie Frederick Littrell</a:t>
            </a:r>
          </a:p>
          <a:p>
            <a:pPr eaLnBrk="1" hangingPunct="1"/>
            <a:r>
              <a:rPr lang="en-US" altLang="en-US" dirty="0"/>
              <a:t>NRU-HSE-</a:t>
            </a:r>
            <a:r>
              <a:rPr lang="en-US" altLang="en-US" dirty="0" err="1"/>
              <a:t>SPb</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a:extLst>
              <a:ext uri="{FF2B5EF4-FFF2-40B4-BE49-F238E27FC236}">
                <a16:creationId xmlns:a16="http://schemas.microsoft.com/office/drawing/2014/main" id="{9241F686-C709-49D3-9A17-DF9D25755C70}"/>
              </a:ext>
            </a:extLst>
          </p:cNvPr>
          <p:cNvSpPr>
            <a:spLocks noGrp="1" noChangeArrowheads="1"/>
          </p:cNvSpPr>
          <p:nvPr>
            <p:ph type="title"/>
          </p:nvPr>
        </p:nvSpPr>
        <p:spPr/>
        <p:txBody>
          <a:bodyPr/>
          <a:lstStyle/>
          <a:p>
            <a:pPr eaLnBrk="1" hangingPunct="1"/>
            <a:r>
              <a:rPr lang="en-US" altLang="en-US"/>
              <a:t>Learning Objectives</a:t>
            </a:r>
          </a:p>
        </p:txBody>
      </p:sp>
      <p:sp>
        <p:nvSpPr>
          <p:cNvPr id="8197" name="Rectangle 3">
            <a:extLst>
              <a:ext uri="{FF2B5EF4-FFF2-40B4-BE49-F238E27FC236}">
                <a16:creationId xmlns:a16="http://schemas.microsoft.com/office/drawing/2014/main" id="{3493E459-0AD9-4128-87FD-F4AEF587F76A}"/>
              </a:ext>
            </a:extLst>
          </p:cNvPr>
          <p:cNvSpPr>
            <a:spLocks noGrp="1" noChangeArrowheads="1"/>
          </p:cNvSpPr>
          <p:nvPr>
            <p:ph idx="1"/>
          </p:nvPr>
        </p:nvSpPr>
        <p:spPr/>
        <p:txBody>
          <a:bodyPr/>
          <a:lstStyle/>
          <a:p>
            <a:pPr eaLnBrk="1" hangingPunct="1">
              <a:lnSpc>
                <a:spcPct val="90000"/>
              </a:lnSpc>
            </a:pPr>
            <a:r>
              <a:rPr lang="en-US" altLang="en-US" sz="2400" dirty="0"/>
              <a:t>Describe the different dimensions of a global manufacturing strategy</a:t>
            </a:r>
          </a:p>
          <a:p>
            <a:pPr eaLnBrk="1" hangingPunct="1">
              <a:lnSpc>
                <a:spcPct val="90000"/>
              </a:lnSpc>
            </a:pPr>
            <a:r>
              <a:rPr lang="en-US" altLang="en-US" sz="2400" dirty="0"/>
              <a:t>List and explain the critical factors in successful global supply-chain management</a:t>
            </a:r>
          </a:p>
          <a:p>
            <a:pPr eaLnBrk="1" hangingPunct="1">
              <a:lnSpc>
                <a:spcPct val="90000"/>
              </a:lnSpc>
            </a:pPr>
            <a:r>
              <a:rPr lang="en-US" altLang="en-US" sz="2400" dirty="0"/>
              <a:t>Explain how supplier networks function</a:t>
            </a:r>
          </a:p>
          <a:p>
            <a:pPr eaLnBrk="1" hangingPunct="1">
              <a:lnSpc>
                <a:spcPct val="90000"/>
              </a:lnSpc>
            </a:pPr>
            <a:r>
              <a:rPr lang="en-US" altLang="en-US" sz="2400" dirty="0"/>
              <a:t>Explain how quality affects global supply and effective inventory management</a:t>
            </a:r>
          </a:p>
          <a:p>
            <a:pPr eaLnBrk="1" hangingPunct="1">
              <a:lnSpc>
                <a:spcPct val="90000"/>
              </a:lnSpc>
            </a:pPr>
            <a:r>
              <a:rPr lang="en-US" altLang="en-US" sz="2400" dirty="0"/>
              <a:t>Discuss how to establish successful transportation networks as part of the global supply chain</a:t>
            </a:r>
          </a:p>
        </p:txBody>
      </p:sp>
      <p:sp>
        <p:nvSpPr>
          <p:cNvPr id="8195" name="Slide Number Placeholder 5">
            <a:extLst>
              <a:ext uri="{FF2B5EF4-FFF2-40B4-BE49-F238E27FC236}">
                <a16:creationId xmlns:a16="http://schemas.microsoft.com/office/drawing/2014/main" id="{A2048706-E857-4DE8-B43E-97897A642127}"/>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160AD31B-D71A-4B31-B0A8-CCD460DB1DD1}" type="slidenum">
              <a:rPr lang="en-US" altLang="en-US" sz="1000" smtClean="0">
                <a:solidFill>
                  <a:schemeClr val="tx1"/>
                </a:solidFill>
              </a:rPr>
              <a:pPr>
                <a:spcBef>
                  <a:spcPct val="0"/>
                </a:spcBef>
                <a:buClrTx/>
                <a:buSzTx/>
                <a:buFontTx/>
                <a:buNone/>
              </a:pPr>
              <a:t>10</a:t>
            </a:fld>
            <a:endParaRPr lang="en-US" altLang="en-US" sz="10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F34D-4787-4794-BFF1-BA5940046EAA}"/>
              </a:ext>
            </a:extLst>
          </p:cNvPr>
          <p:cNvSpPr>
            <a:spLocks noGrp="1"/>
          </p:cNvSpPr>
          <p:nvPr>
            <p:ph type="title"/>
          </p:nvPr>
        </p:nvSpPr>
        <p:spPr>
          <a:xfrm>
            <a:off x="457200" y="304800"/>
            <a:ext cx="8229600" cy="941387"/>
          </a:xfrm>
        </p:spPr>
        <p:txBody>
          <a:bodyPr/>
          <a:lstStyle/>
          <a:p>
            <a:r>
              <a:rPr lang="en-US" dirty="0"/>
              <a:t>Know thyself</a:t>
            </a:r>
          </a:p>
        </p:txBody>
      </p:sp>
      <p:sp>
        <p:nvSpPr>
          <p:cNvPr id="3" name="Content Placeholder 2">
            <a:extLst>
              <a:ext uri="{FF2B5EF4-FFF2-40B4-BE49-F238E27FC236}">
                <a16:creationId xmlns:a16="http://schemas.microsoft.com/office/drawing/2014/main" id="{D28428BE-B1A1-4D02-84D2-1C77814AFB58}"/>
              </a:ext>
            </a:extLst>
          </p:cNvPr>
          <p:cNvSpPr>
            <a:spLocks noGrp="1"/>
          </p:cNvSpPr>
          <p:nvPr>
            <p:ph idx="1"/>
          </p:nvPr>
        </p:nvSpPr>
        <p:spPr>
          <a:xfrm>
            <a:off x="424543" y="1492817"/>
            <a:ext cx="8229600" cy="4530725"/>
          </a:xfrm>
        </p:spPr>
        <p:txBody>
          <a:bodyPr/>
          <a:lstStyle/>
          <a:p>
            <a:r>
              <a:rPr lang="en-US" sz="2400" dirty="0">
                <a:hlinkClick r:id="rId2"/>
              </a:rPr>
              <a:t>https://en.wikipedia.org/wiki/Know_thyself</a:t>
            </a:r>
            <a:endParaRPr lang="en-US" sz="2400" dirty="0"/>
          </a:p>
          <a:p>
            <a:endParaRPr lang="en-US" sz="2400" dirty="0"/>
          </a:p>
        </p:txBody>
      </p:sp>
      <p:sp>
        <p:nvSpPr>
          <p:cNvPr id="4" name="Slide Number Placeholder 3">
            <a:extLst>
              <a:ext uri="{FF2B5EF4-FFF2-40B4-BE49-F238E27FC236}">
                <a16:creationId xmlns:a16="http://schemas.microsoft.com/office/drawing/2014/main" id="{B0AD6D6E-3788-4337-999C-C84927F01344}"/>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11</a:t>
            </a:fld>
            <a:endParaRPr lang="en-US" altLang="en-US" dirty="0"/>
          </a:p>
        </p:txBody>
      </p:sp>
    </p:spTree>
    <p:extLst>
      <p:ext uri="{BB962C8B-B14F-4D97-AF65-F5344CB8AC3E}">
        <p14:creationId xmlns:p14="http://schemas.microsoft.com/office/powerpoint/2010/main" val="328418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C514-AD6A-4B2F-8F94-6E215A5EA466}"/>
              </a:ext>
            </a:extLst>
          </p:cNvPr>
          <p:cNvSpPr>
            <a:spLocks noGrp="1"/>
          </p:cNvSpPr>
          <p:nvPr>
            <p:ph type="title"/>
          </p:nvPr>
        </p:nvSpPr>
        <p:spPr/>
        <p:txBody>
          <a:bodyPr/>
          <a:lstStyle/>
          <a:p>
            <a:r>
              <a:rPr lang="en-US" dirty="0"/>
              <a:t>Doing business in Russia</a:t>
            </a:r>
          </a:p>
        </p:txBody>
      </p:sp>
      <p:sp>
        <p:nvSpPr>
          <p:cNvPr id="3" name="Content Placeholder 2">
            <a:extLst>
              <a:ext uri="{FF2B5EF4-FFF2-40B4-BE49-F238E27FC236}">
                <a16:creationId xmlns:a16="http://schemas.microsoft.com/office/drawing/2014/main" id="{78E6B710-2BAC-4B81-A489-280810E0B66C}"/>
              </a:ext>
            </a:extLst>
          </p:cNvPr>
          <p:cNvSpPr>
            <a:spLocks noGrp="1"/>
          </p:cNvSpPr>
          <p:nvPr>
            <p:ph idx="1"/>
          </p:nvPr>
        </p:nvSpPr>
        <p:spPr/>
        <p:txBody>
          <a:bodyPr>
            <a:normAutofit fontScale="92500" lnSpcReduction="20000"/>
          </a:bodyPr>
          <a:lstStyle/>
          <a:p>
            <a:r>
              <a:rPr lang="en-US" dirty="0">
                <a:hlinkClick r:id="rId2"/>
              </a:rPr>
              <a:t>https://hbr.org/2017/05/navigating-the-complexities-of-doing-business-in-russia</a:t>
            </a:r>
            <a:endParaRPr lang="en-US" dirty="0"/>
          </a:p>
          <a:p>
            <a:endParaRPr lang="en-US" dirty="0"/>
          </a:p>
          <a:p>
            <a:r>
              <a:rPr lang="en-US" dirty="0">
                <a:hlinkClick r:id="rId3"/>
              </a:rPr>
              <a:t>http://www.tmf-group.com/en/news-insights/business-culture/top-challenges-russia/</a:t>
            </a:r>
            <a:endParaRPr lang="en-US" dirty="0"/>
          </a:p>
          <a:p>
            <a:endParaRPr lang="en-US" dirty="0"/>
          </a:p>
          <a:p>
            <a:r>
              <a:rPr lang="en-US" dirty="0"/>
              <a:t>TMF Group provides consulting in doing business in various countries. It was founded in the Netherlands in 1988. Over the next 20 years it expanded rapidly across the world culminating in 2011 in its merger with Equity Trust, an established global leader in trust and fiduciary services. Today TMF Group operates in more than 120 offices in over 80 countries</a:t>
            </a:r>
          </a:p>
          <a:p>
            <a:endParaRPr lang="en-US" dirty="0"/>
          </a:p>
        </p:txBody>
      </p:sp>
      <p:sp>
        <p:nvSpPr>
          <p:cNvPr id="4" name="Slide Number Placeholder 3">
            <a:extLst>
              <a:ext uri="{FF2B5EF4-FFF2-40B4-BE49-F238E27FC236}">
                <a16:creationId xmlns:a16="http://schemas.microsoft.com/office/drawing/2014/main" id="{A31D706A-CFE1-498A-95B4-0EC3F583AF86}"/>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12</a:t>
            </a:fld>
            <a:endParaRPr lang="en-US" altLang="en-US" dirty="0"/>
          </a:p>
        </p:txBody>
      </p:sp>
    </p:spTree>
    <p:extLst>
      <p:ext uri="{BB962C8B-B14F-4D97-AF65-F5344CB8AC3E}">
        <p14:creationId xmlns:p14="http://schemas.microsoft.com/office/powerpoint/2010/main" val="476672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0D3E-10D6-4F85-8ED7-510ADE675C94}"/>
              </a:ext>
            </a:extLst>
          </p:cNvPr>
          <p:cNvSpPr>
            <a:spLocks noGrp="1"/>
          </p:cNvSpPr>
          <p:nvPr>
            <p:ph type="title"/>
          </p:nvPr>
        </p:nvSpPr>
        <p:spPr/>
        <p:txBody>
          <a:bodyPr>
            <a:normAutofit fontScale="90000"/>
          </a:bodyPr>
          <a:lstStyle/>
          <a:p>
            <a:br>
              <a:rPr lang="en-US" dirty="0"/>
            </a:br>
            <a:r>
              <a:rPr lang="en-US" sz="3600" b="1" dirty="0">
                <a:solidFill>
                  <a:srgbClr val="000066"/>
                </a:solidFill>
              </a:rPr>
              <a:t>Top 10 challenges of doing business in Russia-Disclaimer</a:t>
            </a:r>
            <a:r>
              <a:rPr lang="en-US" sz="2000" dirty="0"/>
              <a:t>: This article was accurate at the time of publishing. To obtain the most up-to-date information, please get in touch with TMF’s local experts.</a:t>
            </a:r>
            <a:br>
              <a:rPr lang="en-US" sz="2000" dirty="0"/>
            </a:br>
            <a:br>
              <a:rPr lang="en-US" dirty="0"/>
            </a:br>
            <a:endParaRPr lang="en-US" dirty="0"/>
          </a:p>
        </p:txBody>
      </p:sp>
      <p:sp>
        <p:nvSpPr>
          <p:cNvPr id="3" name="Content Placeholder 2">
            <a:extLst>
              <a:ext uri="{FF2B5EF4-FFF2-40B4-BE49-F238E27FC236}">
                <a16:creationId xmlns:a16="http://schemas.microsoft.com/office/drawing/2014/main" id="{592FF5B7-8950-426D-9270-AA9F7E8EF50E}"/>
              </a:ext>
            </a:extLst>
          </p:cNvPr>
          <p:cNvSpPr>
            <a:spLocks noGrp="1"/>
          </p:cNvSpPr>
          <p:nvPr>
            <p:ph idx="1"/>
          </p:nvPr>
        </p:nvSpPr>
        <p:spPr>
          <a:xfrm>
            <a:off x="628650" y="1447800"/>
            <a:ext cx="7886700" cy="4729163"/>
          </a:xfrm>
        </p:spPr>
        <p:txBody>
          <a:bodyPr>
            <a:noAutofit/>
          </a:bodyPr>
          <a:lstStyle/>
          <a:p>
            <a:r>
              <a:rPr lang="en-US" sz="2000" dirty="0"/>
              <a:t>After years of subdued expectations there is an air of confidence surrounding the Russian economy as it pairs its economic potential with economic growth. But regardless of the positive strides it has made, many challenges to doing business in this diverse and notoriously tricky economy still remain. </a:t>
            </a:r>
          </a:p>
          <a:p>
            <a:r>
              <a:rPr lang="en-US" sz="2000" dirty="0"/>
              <a:t>Traditionally regarded as a resource-reliant economy, notable growth in retail, telecommunications and real estate development in recent years has driven an expansion in the country’s consumer base. </a:t>
            </a:r>
          </a:p>
          <a:p>
            <a:r>
              <a:rPr lang="en-US" sz="2000" dirty="0"/>
              <a:t>Incomes are increasing and consumer lending is also becoming more widespread, which has allowed the country to weather the economic storm far better than other export-reliant nations. </a:t>
            </a:r>
          </a:p>
          <a:p>
            <a:r>
              <a:rPr lang="en-US" sz="2000" dirty="0"/>
              <a:t>As the market matures and open market policies are </a:t>
            </a:r>
            <a:r>
              <a:rPr lang="en-US" sz="2000" dirty="0" err="1"/>
              <a:t>favoured</a:t>
            </a:r>
            <a:r>
              <a:rPr lang="en-US" sz="2000" dirty="0"/>
              <a:t> over a protectionist stance, the international business community is starting to warm to Russia as an investment destination. However, the obstacles are difficult to overcome without local help</a:t>
            </a:r>
          </a:p>
          <a:p>
            <a:endParaRPr lang="en-US" sz="2400" dirty="0"/>
          </a:p>
        </p:txBody>
      </p:sp>
      <p:sp>
        <p:nvSpPr>
          <p:cNvPr id="4" name="Slide Number Placeholder 3">
            <a:extLst>
              <a:ext uri="{FF2B5EF4-FFF2-40B4-BE49-F238E27FC236}">
                <a16:creationId xmlns:a16="http://schemas.microsoft.com/office/drawing/2014/main" id="{72A8ECA0-8DD4-4099-A170-A3A3A38DE374}"/>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13</a:t>
            </a:fld>
            <a:endParaRPr lang="en-US" altLang="en-US" dirty="0"/>
          </a:p>
        </p:txBody>
      </p:sp>
    </p:spTree>
    <p:extLst>
      <p:ext uri="{BB962C8B-B14F-4D97-AF65-F5344CB8AC3E}">
        <p14:creationId xmlns:p14="http://schemas.microsoft.com/office/powerpoint/2010/main" val="114809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0D3E-10D6-4F85-8ED7-510ADE675C94}"/>
              </a:ext>
            </a:extLst>
          </p:cNvPr>
          <p:cNvSpPr>
            <a:spLocks noGrp="1"/>
          </p:cNvSpPr>
          <p:nvPr>
            <p:ph type="title"/>
          </p:nvPr>
        </p:nvSpPr>
        <p:spPr/>
        <p:txBody>
          <a:bodyPr>
            <a:normAutofit/>
          </a:bodyPr>
          <a:lstStyle/>
          <a:p>
            <a:r>
              <a:rPr lang="en-US" sz="3600" b="1" dirty="0">
                <a:solidFill>
                  <a:srgbClr val="000066"/>
                </a:solidFill>
              </a:rPr>
              <a:t>Top 10 challenges of doing business in  Russia: </a:t>
            </a:r>
            <a:r>
              <a:rPr lang="en-US" sz="3600" dirty="0"/>
              <a:t>Starting a business </a:t>
            </a:r>
            <a:endParaRPr lang="en-US" dirty="0"/>
          </a:p>
        </p:txBody>
      </p:sp>
      <p:sp>
        <p:nvSpPr>
          <p:cNvPr id="3" name="Content Placeholder 2">
            <a:extLst>
              <a:ext uri="{FF2B5EF4-FFF2-40B4-BE49-F238E27FC236}">
                <a16:creationId xmlns:a16="http://schemas.microsoft.com/office/drawing/2014/main" id="{592FF5B7-8950-426D-9270-AA9F7E8EF50E}"/>
              </a:ext>
            </a:extLst>
          </p:cNvPr>
          <p:cNvSpPr>
            <a:spLocks noGrp="1"/>
          </p:cNvSpPr>
          <p:nvPr>
            <p:ph idx="1"/>
          </p:nvPr>
        </p:nvSpPr>
        <p:spPr>
          <a:xfrm>
            <a:off x="628650" y="1600200"/>
            <a:ext cx="7886700" cy="4576763"/>
          </a:xfrm>
        </p:spPr>
        <p:txBody>
          <a:bodyPr>
            <a:noAutofit/>
          </a:bodyPr>
          <a:lstStyle/>
          <a:p>
            <a:r>
              <a:rPr lang="en-US" sz="2400" dirty="0"/>
              <a:t>According to a report by the World Bank and International Finance Corporation (IFC), it takes an average of nine procedures and over 23 days to start a business in Russia. What’s more, it costs on average 2.3% of income per capita, with Surgut found to be the hardest place to start a business and St Petersburg ranked the easiest. </a:t>
            </a:r>
          </a:p>
          <a:p>
            <a:r>
              <a:rPr lang="en-US" sz="2400" b="1" dirty="0">
                <a:solidFill>
                  <a:srgbClr val="000066"/>
                </a:solidFill>
              </a:rPr>
              <a:t>Construction permits </a:t>
            </a:r>
          </a:p>
          <a:p>
            <a:r>
              <a:rPr lang="en-US" sz="2400" dirty="0"/>
              <a:t>The number of steps needed to acquire construction permits can vary significantly from city to city; Novosibirsk requires only 16 compared to 47 in Moscow. As a result, there is huge variation in the time it takes to acquire permits; a year in Moscow compared to five months in Surgut. </a:t>
            </a:r>
          </a:p>
        </p:txBody>
      </p:sp>
      <p:sp>
        <p:nvSpPr>
          <p:cNvPr id="4" name="Slide Number Placeholder 3">
            <a:extLst>
              <a:ext uri="{FF2B5EF4-FFF2-40B4-BE49-F238E27FC236}">
                <a16:creationId xmlns:a16="http://schemas.microsoft.com/office/drawing/2014/main" id="{72A8ECA0-8DD4-4099-A170-A3A3A38DE374}"/>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14</a:t>
            </a:fld>
            <a:endParaRPr lang="en-US" altLang="en-US" dirty="0"/>
          </a:p>
        </p:txBody>
      </p:sp>
    </p:spTree>
    <p:extLst>
      <p:ext uri="{BB962C8B-B14F-4D97-AF65-F5344CB8AC3E}">
        <p14:creationId xmlns:p14="http://schemas.microsoft.com/office/powerpoint/2010/main" val="283710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0D3E-10D6-4F85-8ED7-510ADE675C94}"/>
              </a:ext>
            </a:extLst>
          </p:cNvPr>
          <p:cNvSpPr>
            <a:spLocks noGrp="1"/>
          </p:cNvSpPr>
          <p:nvPr>
            <p:ph type="title"/>
          </p:nvPr>
        </p:nvSpPr>
        <p:spPr/>
        <p:txBody>
          <a:bodyPr>
            <a:normAutofit/>
          </a:bodyPr>
          <a:lstStyle/>
          <a:p>
            <a:r>
              <a:rPr lang="en-US" sz="3600" b="1" dirty="0">
                <a:solidFill>
                  <a:srgbClr val="000066"/>
                </a:solidFill>
              </a:rPr>
              <a:t>Top 10 challenges of doing business in  Russia: </a:t>
            </a:r>
            <a:r>
              <a:rPr lang="en-US" sz="3600" dirty="0"/>
              <a:t>Starting a business </a:t>
            </a:r>
            <a:endParaRPr lang="en-US" dirty="0"/>
          </a:p>
        </p:txBody>
      </p:sp>
      <p:sp>
        <p:nvSpPr>
          <p:cNvPr id="3" name="Content Placeholder 2">
            <a:extLst>
              <a:ext uri="{FF2B5EF4-FFF2-40B4-BE49-F238E27FC236}">
                <a16:creationId xmlns:a16="http://schemas.microsoft.com/office/drawing/2014/main" id="{592FF5B7-8950-426D-9270-AA9F7E8EF50E}"/>
              </a:ext>
            </a:extLst>
          </p:cNvPr>
          <p:cNvSpPr>
            <a:spLocks noGrp="1"/>
          </p:cNvSpPr>
          <p:nvPr>
            <p:ph idx="1"/>
          </p:nvPr>
        </p:nvSpPr>
        <p:spPr>
          <a:xfrm>
            <a:off x="628650" y="1600200"/>
            <a:ext cx="7886700" cy="4576763"/>
          </a:xfrm>
        </p:spPr>
        <p:txBody>
          <a:bodyPr>
            <a:noAutofit/>
          </a:bodyPr>
          <a:lstStyle/>
          <a:p>
            <a:pPr marL="0" indent="0">
              <a:buNone/>
            </a:pPr>
            <a:r>
              <a:rPr lang="en-US" sz="2400" b="1" dirty="0">
                <a:solidFill>
                  <a:srgbClr val="000066"/>
                </a:solidFill>
              </a:rPr>
              <a:t>Registering property</a:t>
            </a:r>
          </a:p>
          <a:p>
            <a:r>
              <a:rPr lang="en-US" sz="2400" dirty="0"/>
              <a:t>Registering property is relatively cheap in Russia, and registration fees are among the lowest in the world and well below the OECD average. However, it still requires an average of four procedures and over 35 days to complete the procedure. </a:t>
            </a:r>
          </a:p>
          <a:p>
            <a:pPr marL="0" indent="0">
              <a:buNone/>
            </a:pPr>
            <a:r>
              <a:rPr lang="en-US" sz="2400" b="1" dirty="0">
                <a:solidFill>
                  <a:srgbClr val="000066"/>
                </a:solidFill>
              </a:rPr>
              <a:t>Getting electricity </a:t>
            </a:r>
          </a:p>
          <a:p>
            <a:r>
              <a:rPr lang="en-US" sz="2400" dirty="0"/>
              <a:t>Getting electricity is an extremely laborious task in Russia and firms can wait between four months and a year to get switched on, depending on the location. Design approval is a particularly complicated step, requiring several trips to public agencies and taking anything from 30 to 120 days. </a:t>
            </a:r>
          </a:p>
          <a:p>
            <a:endParaRPr lang="en-US" sz="2400" dirty="0"/>
          </a:p>
        </p:txBody>
      </p:sp>
      <p:sp>
        <p:nvSpPr>
          <p:cNvPr id="4" name="Slide Number Placeholder 3">
            <a:extLst>
              <a:ext uri="{FF2B5EF4-FFF2-40B4-BE49-F238E27FC236}">
                <a16:creationId xmlns:a16="http://schemas.microsoft.com/office/drawing/2014/main" id="{72A8ECA0-8DD4-4099-A170-A3A3A38DE374}"/>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15</a:t>
            </a:fld>
            <a:endParaRPr lang="en-US" altLang="en-US" dirty="0"/>
          </a:p>
        </p:txBody>
      </p:sp>
    </p:spTree>
    <p:extLst>
      <p:ext uri="{BB962C8B-B14F-4D97-AF65-F5344CB8AC3E}">
        <p14:creationId xmlns:p14="http://schemas.microsoft.com/office/powerpoint/2010/main" val="1387503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0D3E-10D6-4F85-8ED7-510ADE675C94}"/>
              </a:ext>
            </a:extLst>
          </p:cNvPr>
          <p:cNvSpPr>
            <a:spLocks noGrp="1"/>
          </p:cNvSpPr>
          <p:nvPr>
            <p:ph type="title"/>
          </p:nvPr>
        </p:nvSpPr>
        <p:spPr>
          <a:xfrm>
            <a:off x="628650" y="1"/>
            <a:ext cx="7886700" cy="1066800"/>
          </a:xfrm>
        </p:spPr>
        <p:txBody>
          <a:bodyPr>
            <a:normAutofit fontScale="90000"/>
          </a:bodyPr>
          <a:lstStyle/>
          <a:p>
            <a:r>
              <a:rPr lang="en-US" sz="3600" b="1" dirty="0">
                <a:solidFill>
                  <a:srgbClr val="000066"/>
                </a:solidFill>
              </a:rPr>
              <a:t>Top 10 challenges of doing business in  Russia: </a:t>
            </a:r>
            <a:r>
              <a:rPr lang="en-US" sz="3600" dirty="0"/>
              <a:t>Starting a business </a:t>
            </a:r>
            <a:endParaRPr lang="en-US" dirty="0"/>
          </a:p>
        </p:txBody>
      </p:sp>
      <p:sp>
        <p:nvSpPr>
          <p:cNvPr id="3" name="Content Placeholder 2">
            <a:extLst>
              <a:ext uri="{FF2B5EF4-FFF2-40B4-BE49-F238E27FC236}">
                <a16:creationId xmlns:a16="http://schemas.microsoft.com/office/drawing/2014/main" id="{592FF5B7-8950-426D-9270-AA9F7E8EF50E}"/>
              </a:ext>
            </a:extLst>
          </p:cNvPr>
          <p:cNvSpPr>
            <a:spLocks noGrp="1"/>
          </p:cNvSpPr>
          <p:nvPr>
            <p:ph idx="1"/>
          </p:nvPr>
        </p:nvSpPr>
        <p:spPr>
          <a:xfrm>
            <a:off x="628650" y="1066802"/>
            <a:ext cx="7886700" cy="5110162"/>
          </a:xfrm>
        </p:spPr>
        <p:txBody>
          <a:bodyPr>
            <a:noAutofit/>
          </a:bodyPr>
          <a:lstStyle/>
          <a:p>
            <a:pPr marL="0" indent="0">
              <a:buNone/>
            </a:pPr>
            <a:r>
              <a:rPr lang="en-US" sz="2400" b="1" dirty="0">
                <a:solidFill>
                  <a:srgbClr val="000066"/>
                </a:solidFill>
              </a:rPr>
              <a:t>Punctuality</a:t>
            </a:r>
          </a:p>
          <a:p>
            <a:r>
              <a:rPr lang="en-US" sz="2400" dirty="0"/>
              <a:t>Businesses often find Russia’s polychronic culture - where attitudes to punctuality are a little more relaxed - hard to grow accustomed to. Many meetings will not conform to linear agendas used in other nations, which can disrupt inter-business communications.  </a:t>
            </a:r>
          </a:p>
          <a:p>
            <a:pPr marL="0" indent="0">
              <a:buNone/>
            </a:pPr>
            <a:r>
              <a:rPr lang="en-US" sz="2400" b="1" dirty="0">
                <a:solidFill>
                  <a:srgbClr val="000066"/>
                </a:solidFill>
              </a:rPr>
              <a:t>Undeveloped infrastructure </a:t>
            </a:r>
          </a:p>
          <a:p>
            <a:r>
              <a:rPr lang="en-US" sz="2400" dirty="0"/>
              <a:t>Russia’s infrastructure is heavily Moscow-</a:t>
            </a:r>
            <a:r>
              <a:rPr lang="en-US" sz="2400" dirty="0" err="1"/>
              <a:t>centred</a:t>
            </a:r>
            <a:r>
              <a:rPr lang="en-US" sz="2400" dirty="0"/>
              <a:t>, with most transport channels of economic significance emanating from the country’s capital. Commercial transportation is heavily reliant on rail, although it is insufficiently integrated into world transport systems. For such a large nation, air links are still underdeveloped, making inter-country travel arduous. </a:t>
            </a:r>
          </a:p>
          <a:p>
            <a:pPr marL="0" indent="0">
              <a:buNone/>
            </a:pPr>
            <a:endParaRPr lang="en-US" sz="2400" dirty="0"/>
          </a:p>
        </p:txBody>
      </p:sp>
      <p:sp>
        <p:nvSpPr>
          <p:cNvPr id="4" name="Slide Number Placeholder 3">
            <a:extLst>
              <a:ext uri="{FF2B5EF4-FFF2-40B4-BE49-F238E27FC236}">
                <a16:creationId xmlns:a16="http://schemas.microsoft.com/office/drawing/2014/main" id="{72A8ECA0-8DD4-4099-A170-A3A3A38DE374}"/>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16</a:t>
            </a:fld>
            <a:endParaRPr lang="en-US" altLang="en-US" dirty="0"/>
          </a:p>
        </p:txBody>
      </p:sp>
    </p:spTree>
    <p:extLst>
      <p:ext uri="{BB962C8B-B14F-4D97-AF65-F5344CB8AC3E}">
        <p14:creationId xmlns:p14="http://schemas.microsoft.com/office/powerpoint/2010/main" val="153370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0D3E-10D6-4F85-8ED7-510ADE675C94}"/>
              </a:ext>
            </a:extLst>
          </p:cNvPr>
          <p:cNvSpPr>
            <a:spLocks noGrp="1"/>
          </p:cNvSpPr>
          <p:nvPr>
            <p:ph type="title"/>
          </p:nvPr>
        </p:nvSpPr>
        <p:spPr>
          <a:xfrm>
            <a:off x="628650" y="1"/>
            <a:ext cx="7886700" cy="1066800"/>
          </a:xfrm>
        </p:spPr>
        <p:txBody>
          <a:bodyPr>
            <a:normAutofit fontScale="90000"/>
          </a:bodyPr>
          <a:lstStyle/>
          <a:p>
            <a:r>
              <a:rPr lang="en-US" sz="3600" b="1" dirty="0">
                <a:solidFill>
                  <a:srgbClr val="000066"/>
                </a:solidFill>
              </a:rPr>
              <a:t>Top 10 challenges of doing business in  Russia: </a:t>
            </a:r>
            <a:r>
              <a:rPr lang="en-US" sz="3600" dirty="0"/>
              <a:t>Starting a business </a:t>
            </a:r>
            <a:endParaRPr lang="en-US" dirty="0"/>
          </a:p>
        </p:txBody>
      </p:sp>
      <p:sp>
        <p:nvSpPr>
          <p:cNvPr id="3" name="Content Placeholder 2">
            <a:extLst>
              <a:ext uri="{FF2B5EF4-FFF2-40B4-BE49-F238E27FC236}">
                <a16:creationId xmlns:a16="http://schemas.microsoft.com/office/drawing/2014/main" id="{592FF5B7-8950-426D-9270-AA9F7E8EF50E}"/>
              </a:ext>
            </a:extLst>
          </p:cNvPr>
          <p:cNvSpPr>
            <a:spLocks noGrp="1"/>
          </p:cNvSpPr>
          <p:nvPr>
            <p:ph idx="1"/>
          </p:nvPr>
        </p:nvSpPr>
        <p:spPr>
          <a:xfrm>
            <a:off x="628650" y="1066802"/>
            <a:ext cx="7886700" cy="5110162"/>
          </a:xfrm>
        </p:spPr>
        <p:txBody>
          <a:bodyPr>
            <a:noAutofit/>
          </a:bodyPr>
          <a:lstStyle/>
          <a:p>
            <a:pPr marL="0" indent="0">
              <a:buNone/>
            </a:pPr>
            <a:r>
              <a:rPr lang="en-US" sz="2400" b="1" dirty="0">
                <a:solidFill>
                  <a:srgbClr val="000066"/>
                </a:solidFill>
              </a:rPr>
              <a:t>Intellectual property rights </a:t>
            </a:r>
          </a:p>
          <a:p>
            <a:r>
              <a:rPr lang="en-US" sz="2400" dirty="0"/>
              <a:t>Establishing intellectual property rights in Russia is still a tiresome business, although steps have been taken to simplify the process. As of 1 February 2013, a </a:t>
            </a:r>
            <a:r>
              <a:rPr lang="en-US" sz="2400" dirty="0" err="1"/>
              <a:t>specialised</a:t>
            </a:r>
            <a:r>
              <a:rPr lang="en-US" sz="2400" dirty="0"/>
              <a:t> court for intellectual property rights has been instituted within the commercial courts of the Russian Federation. </a:t>
            </a:r>
          </a:p>
          <a:p>
            <a:pPr marL="0" indent="0">
              <a:buNone/>
            </a:pPr>
            <a:r>
              <a:rPr lang="en-US" sz="2400" b="1" dirty="0">
                <a:solidFill>
                  <a:srgbClr val="000066"/>
                </a:solidFill>
              </a:rPr>
              <a:t>Government transparency </a:t>
            </a:r>
          </a:p>
          <a:p>
            <a:r>
              <a:rPr lang="en-US" sz="2400" dirty="0"/>
              <a:t>Government transparency is a problem in Russia, although the situation has improved significantly. The Open Budget Survey 2012 conducted by the International Budget Partnership found Russia has significantly improved its budget transparency over the years and is now telling its public more about government income and spending than countries such as Germany or Spain.</a:t>
            </a:r>
          </a:p>
        </p:txBody>
      </p:sp>
      <p:sp>
        <p:nvSpPr>
          <p:cNvPr id="4" name="Slide Number Placeholder 3">
            <a:extLst>
              <a:ext uri="{FF2B5EF4-FFF2-40B4-BE49-F238E27FC236}">
                <a16:creationId xmlns:a16="http://schemas.microsoft.com/office/drawing/2014/main" id="{72A8ECA0-8DD4-4099-A170-A3A3A38DE374}"/>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17</a:t>
            </a:fld>
            <a:endParaRPr lang="en-US" altLang="en-US" dirty="0"/>
          </a:p>
        </p:txBody>
      </p:sp>
    </p:spTree>
    <p:extLst>
      <p:ext uri="{BB962C8B-B14F-4D97-AF65-F5344CB8AC3E}">
        <p14:creationId xmlns:p14="http://schemas.microsoft.com/office/powerpoint/2010/main" val="279521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0D3E-10D6-4F85-8ED7-510ADE675C94}"/>
              </a:ext>
            </a:extLst>
          </p:cNvPr>
          <p:cNvSpPr>
            <a:spLocks noGrp="1"/>
          </p:cNvSpPr>
          <p:nvPr>
            <p:ph type="title"/>
          </p:nvPr>
        </p:nvSpPr>
        <p:spPr>
          <a:xfrm>
            <a:off x="628650" y="1"/>
            <a:ext cx="7886700" cy="1066800"/>
          </a:xfrm>
        </p:spPr>
        <p:txBody>
          <a:bodyPr>
            <a:normAutofit fontScale="90000"/>
          </a:bodyPr>
          <a:lstStyle/>
          <a:p>
            <a:r>
              <a:rPr lang="en-US" sz="3600" b="1" dirty="0">
                <a:solidFill>
                  <a:srgbClr val="000066"/>
                </a:solidFill>
              </a:rPr>
              <a:t>Top 10 challenges of doing business in  Russia: </a:t>
            </a:r>
            <a:r>
              <a:rPr lang="en-US" sz="3600" dirty="0"/>
              <a:t>Starting a business </a:t>
            </a:r>
            <a:endParaRPr lang="en-US" dirty="0"/>
          </a:p>
        </p:txBody>
      </p:sp>
      <p:sp>
        <p:nvSpPr>
          <p:cNvPr id="3" name="Content Placeholder 2">
            <a:extLst>
              <a:ext uri="{FF2B5EF4-FFF2-40B4-BE49-F238E27FC236}">
                <a16:creationId xmlns:a16="http://schemas.microsoft.com/office/drawing/2014/main" id="{592FF5B7-8950-426D-9270-AA9F7E8EF50E}"/>
              </a:ext>
            </a:extLst>
          </p:cNvPr>
          <p:cNvSpPr>
            <a:spLocks noGrp="1"/>
          </p:cNvSpPr>
          <p:nvPr>
            <p:ph idx="1"/>
          </p:nvPr>
        </p:nvSpPr>
        <p:spPr>
          <a:xfrm>
            <a:off x="628650" y="1066802"/>
            <a:ext cx="7886700" cy="5486398"/>
          </a:xfrm>
        </p:spPr>
        <p:txBody>
          <a:bodyPr>
            <a:noAutofit/>
          </a:bodyPr>
          <a:lstStyle/>
          <a:p>
            <a:pPr marL="0" indent="0">
              <a:buNone/>
            </a:pPr>
            <a:r>
              <a:rPr lang="en-US" sz="2400" b="1" dirty="0">
                <a:solidFill>
                  <a:srgbClr val="000066"/>
                </a:solidFill>
              </a:rPr>
              <a:t>Government interference </a:t>
            </a:r>
          </a:p>
          <a:p>
            <a:r>
              <a:rPr lang="en-US" sz="2400" dirty="0"/>
              <a:t>Ruben </a:t>
            </a:r>
            <a:r>
              <a:rPr lang="en-US" sz="2400" dirty="0" err="1"/>
              <a:t>Vardanyan</a:t>
            </a:r>
            <a:r>
              <a:rPr lang="en-US" sz="2400" dirty="0"/>
              <a:t>, head of Troika Dialogue Group, described Russia’s main challenges as being corruption, government interference and the high level of </a:t>
            </a:r>
            <a:r>
              <a:rPr lang="en-US" sz="2400" dirty="0" err="1"/>
              <a:t>monopolisation</a:t>
            </a:r>
            <a:r>
              <a:rPr lang="en-US" sz="2400" dirty="0"/>
              <a:t>. Although steps have been made to amend problems in central government, overseas firms still find the state of governance in Russia difficult to navigate. </a:t>
            </a:r>
          </a:p>
          <a:p>
            <a:pPr marL="0" indent="0">
              <a:buNone/>
            </a:pPr>
            <a:r>
              <a:rPr lang="en-US" sz="2400" b="1" dirty="0">
                <a:solidFill>
                  <a:srgbClr val="000066"/>
                </a:solidFill>
              </a:rPr>
              <a:t>Protectionism</a:t>
            </a:r>
          </a:p>
          <a:p>
            <a:r>
              <a:rPr lang="en-US" sz="2400" dirty="0"/>
              <a:t>An EU report revealed a “staggering increase” in protectionist measures as governments seek to shield national industries from foreign competition amid a difficult economic environment. Russia was among the worst offenders; the report concluded that Moscow was not in compliance with its future obligations to the World Trade Organization.</a:t>
            </a:r>
          </a:p>
        </p:txBody>
      </p:sp>
      <p:sp>
        <p:nvSpPr>
          <p:cNvPr id="4" name="Slide Number Placeholder 3">
            <a:extLst>
              <a:ext uri="{FF2B5EF4-FFF2-40B4-BE49-F238E27FC236}">
                <a16:creationId xmlns:a16="http://schemas.microsoft.com/office/drawing/2014/main" id="{72A8ECA0-8DD4-4099-A170-A3A3A38DE374}"/>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18</a:t>
            </a:fld>
            <a:endParaRPr lang="en-US" altLang="en-US" dirty="0"/>
          </a:p>
        </p:txBody>
      </p:sp>
    </p:spTree>
    <p:extLst>
      <p:ext uri="{BB962C8B-B14F-4D97-AF65-F5344CB8AC3E}">
        <p14:creationId xmlns:p14="http://schemas.microsoft.com/office/powerpoint/2010/main" val="1533461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1AB7B4-F0B6-4622-85DC-33576F6258A0}"/>
              </a:ext>
            </a:extLst>
          </p:cNvPr>
          <p:cNvSpPr>
            <a:spLocks noGrp="1"/>
          </p:cNvSpPr>
          <p:nvPr>
            <p:ph type="title"/>
          </p:nvPr>
        </p:nvSpPr>
        <p:spPr/>
        <p:txBody>
          <a:bodyPr/>
          <a:lstStyle/>
          <a:p>
            <a:r>
              <a:rPr lang="en-US" dirty="0"/>
              <a:t>Russia—International Trade</a:t>
            </a:r>
          </a:p>
        </p:txBody>
      </p:sp>
      <p:sp>
        <p:nvSpPr>
          <p:cNvPr id="7" name="Text Placeholder 6">
            <a:extLst>
              <a:ext uri="{FF2B5EF4-FFF2-40B4-BE49-F238E27FC236}">
                <a16:creationId xmlns:a16="http://schemas.microsoft.com/office/drawing/2014/main" id="{2993C3B6-AB60-460E-90A3-BA75808519A3}"/>
              </a:ext>
            </a:extLst>
          </p:cNvPr>
          <p:cNvSpPr>
            <a:spLocks noGrp="1"/>
          </p:cNvSpPr>
          <p:nvPr>
            <p:ph type="body" idx="1"/>
          </p:nvPr>
        </p:nvSpPr>
        <p:spPr/>
        <p:txBody>
          <a:bodyPr/>
          <a:lstStyle/>
          <a:p>
            <a:r>
              <a:rPr lang="en-US" dirty="0"/>
              <a:t>Export Partners  (2015)</a:t>
            </a:r>
          </a:p>
        </p:txBody>
      </p:sp>
      <p:sp>
        <p:nvSpPr>
          <p:cNvPr id="8" name="Content Placeholder 7">
            <a:extLst>
              <a:ext uri="{FF2B5EF4-FFF2-40B4-BE49-F238E27FC236}">
                <a16:creationId xmlns:a16="http://schemas.microsoft.com/office/drawing/2014/main" id="{B2C6D4D8-EF85-4F38-99E8-844CD0794A82}"/>
              </a:ext>
            </a:extLst>
          </p:cNvPr>
          <p:cNvSpPr>
            <a:spLocks noGrp="1"/>
          </p:cNvSpPr>
          <p:nvPr>
            <p:ph sz="half" idx="2"/>
          </p:nvPr>
        </p:nvSpPr>
        <p:spPr/>
        <p:txBody>
          <a:bodyPr/>
          <a:lstStyle/>
          <a:p>
            <a:r>
              <a:rPr lang="en-US" dirty="0"/>
              <a:t>Netherlands 11.9%</a:t>
            </a:r>
          </a:p>
          <a:p>
            <a:r>
              <a:rPr lang="en-US" dirty="0"/>
              <a:t>China 8.3%</a:t>
            </a:r>
          </a:p>
          <a:p>
            <a:r>
              <a:rPr lang="en-US" dirty="0"/>
              <a:t>Germany 7.4%</a:t>
            </a:r>
          </a:p>
          <a:p>
            <a:r>
              <a:rPr lang="en-US" dirty="0"/>
              <a:t>Italy 6.5%</a:t>
            </a:r>
          </a:p>
          <a:p>
            <a:r>
              <a:rPr lang="en-US" dirty="0"/>
              <a:t>Turkey 5.6%</a:t>
            </a:r>
          </a:p>
          <a:p>
            <a:r>
              <a:rPr lang="en-US" dirty="0"/>
              <a:t>Belarus 4.4%</a:t>
            </a:r>
          </a:p>
          <a:p>
            <a:r>
              <a:rPr lang="en-US" dirty="0"/>
              <a:t>Japan 4.2%</a:t>
            </a:r>
          </a:p>
        </p:txBody>
      </p:sp>
      <p:sp>
        <p:nvSpPr>
          <p:cNvPr id="9" name="Text Placeholder 8">
            <a:extLst>
              <a:ext uri="{FF2B5EF4-FFF2-40B4-BE49-F238E27FC236}">
                <a16:creationId xmlns:a16="http://schemas.microsoft.com/office/drawing/2014/main" id="{47A78213-81FA-4689-9568-A185186AC83C}"/>
              </a:ext>
            </a:extLst>
          </p:cNvPr>
          <p:cNvSpPr>
            <a:spLocks noGrp="1"/>
          </p:cNvSpPr>
          <p:nvPr>
            <p:ph type="body" sz="quarter" idx="3"/>
          </p:nvPr>
        </p:nvSpPr>
        <p:spPr/>
        <p:txBody>
          <a:bodyPr/>
          <a:lstStyle/>
          <a:p>
            <a:r>
              <a:rPr lang="en-US" dirty="0"/>
              <a:t>Import Partners (2015)</a:t>
            </a:r>
          </a:p>
        </p:txBody>
      </p:sp>
      <p:sp>
        <p:nvSpPr>
          <p:cNvPr id="10" name="Content Placeholder 9">
            <a:extLst>
              <a:ext uri="{FF2B5EF4-FFF2-40B4-BE49-F238E27FC236}">
                <a16:creationId xmlns:a16="http://schemas.microsoft.com/office/drawing/2014/main" id="{6A7CBEC6-2280-4C1A-96FF-182C21BD99E5}"/>
              </a:ext>
            </a:extLst>
          </p:cNvPr>
          <p:cNvSpPr>
            <a:spLocks noGrp="1"/>
          </p:cNvSpPr>
          <p:nvPr>
            <p:ph sz="quarter" idx="4"/>
          </p:nvPr>
        </p:nvSpPr>
        <p:spPr/>
        <p:txBody>
          <a:bodyPr/>
          <a:lstStyle/>
          <a:p>
            <a:r>
              <a:rPr lang="en-US" dirty="0"/>
              <a:t>China 19.2%</a:t>
            </a:r>
          </a:p>
          <a:p>
            <a:r>
              <a:rPr lang="en-US" dirty="0"/>
              <a:t>Germany 11.2%</a:t>
            </a:r>
          </a:p>
          <a:p>
            <a:r>
              <a:rPr lang="en-US" dirty="0"/>
              <a:t>US 6.4%</a:t>
            </a:r>
          </a:p>
          <a:p>
            <a:r>
              <a:rPr lang="en-US" dirty="0"/>
              <a:t>Belarus 4.8%,</a:t>
            </a:r>
          </a:p>
          <a:p>
            <a:r>
              <a:rPr lang="en-US" dirty="0"/>
              <a:t>Italy 4.6%</a:t>
            </a:r>
          </a:p>
        </p:txBody>
      </p:sp>
      <p:sp>
        <p:nvSpPr>
          <p:cNvPr id="5" name="Slide Number Placeholder 4">
            <a:extLst>
              <a:ext uri="{FF2B5EF4-FFF2-40B4-BE49-F238E27FC236}">
                <a16:creationId xmlns:a16="http://schemas.microsoft.com/office/drawing/2014/main" id="{4ED720B6-74D7-4280-BDB2-10168F3FF491}"/>
              </a:ext>
            </a:extLst>
          </p:cNvPr>
          <p:cNvSpPr>
            <a:spLocks noGrp="1"/>
          </p:cNvSpPr>
          <p:nvPr>
            <p:ph type="sldNum" sz="quarter" idx="12"/>
          </p:nvPr>
        </p:nvSpPr>
        <p:spPr/>
        <p:txBody>
          <a:bodyPr/>
          <a:lstStyle/>
          <a:p>
            <a:pPr>
              <a:defRPr/>
            </a:pPr>
            <a:r>
              <a:rPr lang="en-US" altLang="en-US"/>
              <a:t>1-</a:t>
            </a:r>
            <a:fld id="{47002615-191A-4BE6-9EBF-832A377D073C}" type="slidenum">
              <a:rPr lang="en-US" altLang="en-US" smtClean="0"/>
              <a:pPr>
                <a:defRPr/>
              </a:pPr>
              <a:t>19</a:t>
            </a:fld>
            <a:endParaRPr lang="en-US" altLang="en-US" dirty="0"/>
          </a:p>
        </p:txBody>
      </p:sp>
    </p:spTree>
    <p:extLst>
      <p:ext uri="{BB962C8B-B14F-4D97-AF65-F5344CB8AC3E}">
        <p14:creationId xmlns:p14="http://schemas.microsoft.com/office/powerpoint/2010/main" val="343652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CA30D-1D6E-4863-A8AD-51E3ABFDAC4F}"/>
              </a:ext>
            </a:extLst>
          </p:cNvPr>
          <p:cNvSpPr>
            <a:spLocks noGrp="1"/>
          </p:cNvSpPr>
          <p:nvPr>
            <p:ph type="title"/>
          </p:nvPr>
        </p:nvSpPr>
        <p:spPr>
          <a:xfrm>
            <a:off x="628650" y="365127"/>
            <a:ext cx="7886700" cy="1006474"/>
          </a:xfrm>
        </p:spPr>
        <p:txBody>
          <a:bodyPr/>
          <a:lstStyle/>
          <a:p>
            <a:r>
              <a:rPr lang="en-US" dirty="0"/>
              <a:t>Prof. Romie Littrell- Who am I?</a:t>
            </a:r>
          </a:p>
        </p:txBody>
      </p:sp>
      <p:sp>
        <p:nvSpPr>
          <p:cNvPr id="6" name="Content Placeholder 5">
            <a:extLst>
              <a:ext uri="{FF2B5EF4-FFF2-40B4-BE49-F238E27FC236}">
                <a16:creationId xmlns:a16="http://schemas.microsoft.com/office/drawing/2014/main" id="{F1CAF1F3-2DC6-4CE2-A359-867CC341333F}"/>
              </a:ext>
            </a:extLst>
          </p:cNvPr>
          <p:cNvSpPr>
            <a:spLocks noGrp="1"/>
          </p:cNvSpPr>
          <p:nvPr>
            <p:ph idx="1"/>
          </p:nvPr>
        </p:nvSpPr>
        <p:spPr>
          <a:xfrm>
            <a:off x="628650" y="1371601"/>
            <a:ext cx="7886700" cy="4805362"/>
          </a:xfrm>
        </p:spPr>
        <p:txBody>
          <a:bodyPr>
            <a:normAutofit lnSpcReduction="10000"/>
          </a:bodyPr>
          <a:lstStyle/>
          <a:p>
            <a:r>
              <a:rPr lang="en-US" dirty="0"/>
              <a:t>PhD Industrial and Organizational Psychology – Auckland University of Technology, New Zealand</a:t>
            </a:r>
          </a:p>
          <a:p>
            <a:endParaRPr lang="en-US" dirty="0"/>
          </a:p>
          <a:p>
            <a:r>
              <a:rPr lang="en-US" dirty="0"/>
              <a:t>PhD Business Administration, Kennedy College, Zurich, Switzerland</a:t>
            </a:r>
          </a:p>
          <a:p>
            <a:endParaRPr lang="en-US" dirty="0"/>
          </a:p>
          <a:p>
            <a:r>
              <a:rPr lang="en-US" dirty="0"/>
              <a:t>MBA, California Coast University, Santa Ana, California, USA</a:t>
            </a:r>
          </a:p>
          <a:p>
            <a:endParaRPr lang="en-US" dirty="0"/>
          </a:p>
          <a:p>
            <a:r>
              <a:rPr lang="en-US" dirty="0"/>
              <a:t>BA Psychology, University of Arkansas at Fayetteville, USA</a:t>
            </a:r>
          </a:p>
        </p:txBody>
      </p:sp>
    </p:spTree>
    <p:extLst>
      <p:ext uri="{BB962C8B-B14F-4D97-AF65-F5344CB8AC3E}">
        <p14:creationId xmlns:p14="http://schemas.microsoft.com/office/powerpoint/2010/main" val="59665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close up of a logo&#10;&#10;Description generated with very high confidence">
            <a:extLst>
              <a:ext uri="{FF2B5EF4-FFF2-40B4-BE49-F238E27FC236}">
                <a16:creationId xmlns:a16="http://schemas.microsoft.com/office/drawing/2014/main" id="{8B08ADD7-8A4E-41CF-8DCA-6C971DBA48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
            <a:ext cx="7390476" cy="876190"/>
          </a:xfrm>
        </p:spPr>
      </p:pic>
      <p:sp>
        <p:nvSpPr>
          <p:cNvPr id="7" name="Slide Number Placeholder 6">
            <a:extLst>
              <a:ext uri="{FF2B5EF4-FFF2-40B4-BE49-F238E27FC236}">
                <a16:creationId xmlns:a16="http://schemas.microsoft.com/office/drawing/2014/main" id="{FCBE8324-24E8-4E12-A9F3-B84AA3A8AACF}"/>
              </a:ext>
            </a:extLst>
          </p:cNvPr>
          <p:cNvSpPr>
            <a:spLocks noGrp="1"/>
          </p:cNvSpPr>
          <p:nvPr>
            <p:ph type="sldNum" sz="quarter" idx="12"/>
          </p:nvPr>
        </p:nvSpPr>
        <p:spPr/>
        <p:txBody>
          <a:bodyPr/>
          <a:lstStyle/>
          <a:p>
            <a:pPr>
              <a:defRPr/>
            </a:pPr>
            <a:r>
              <a:rPr lang="en-US" altLang="en-US" dirty="0"/>
              <a:t>1-</a:t>
            </a:r>
            <a:fld id="{AF8BDF1C-F93B-4634-8771-A6D8EB9BBDA1}" type="slidenum">
              <a:rPr lang="en-US" altLang="en-US" smtClean="0"/>
              <a:pPr>
                <a:defRPr/>
              </a:pPr>
              <a:t>20</a:t>
            </a:fld>
            <a:endParaRPr lang="en-US" altLang="en-US" dirty="0"/>
          </a:p>
        </p:txBody>
      </p:sp>
      <p:sp>
        <p:nvSpPr>
          <p:cNvPr id="15" name="Rectangle 14">
            <a:extLst>
              <a:ext uri="{FF2B5EF4-FFF2-40B4-BE49-F238E27FC236}">
                <a16:creationId xmlns:a16="http://schemas.microsoft.com/office/drawing/2014/main" id="{51249BBB-C4E7-4D9C-B118-F01AE6B4AA0D}"/>
              </a:ext>
            </a:extLst>
          </p:cNvPr>
          <p:cNvSpPr/>
          <p:nvPr/>
        </p:nvSpPr>
        <p:spPr>
          <a:xfrm>
            <a:off x="609601" y="1752600"/>
            <a:ext cx="8305800" cy="3785652"/>
          </a:xfrm>
          <a:prstGeom prst="rect">
            <a:avLst/>
          </a:prstGeom>
        </p:spPr>
        <p:txBody>
          <a:bodyPr wrap="square">
            <a:spAutoFit/>
          </a:bodyPr>
          <a:lstStyle/>
          <a:p>
            <a:r>
              <a:rPr lang="en-US" sz="4000" b="1" dirty="0"/>
              <a:t>18 October 2017</a:t>
            </a:r>
          </a:p>
          <a:p>
            <a:r>
              <a:rPr lang="en-US" sz="4000" b="1" dirty="0"/>
              <a:t>Russia's Trade With China Up 22%</a:t>
            </a:r>
          </a:p>
          <a:p>
            <a:r>
              <a:rPr lang="en-US" sz="4000" b="1" dirty="0">
                <a:hlinkClick r:id="rId3"/>
              </a:rPr>
              <a:t>https://themoscowtimes.com/articles/russias-trade-with-china-up-22-to-59285</a:t>
            </a:r>
            <a:endParaRPr lang="en-US" sz="4000" b="1" dirty="0"/>
          </a:p>
          <a:p>
            <a:endParaRPr lang="en-US" sz="4000" b="1" dirty="0"/>
          </a:p>
        </p:txBody>
      </p:sp>
    </p:spTree>
    <p:extLst>
      <p:ext uri="{BB962C8B-B14F-4D97-AF65-F5344CB8AC3E}">
        <p14:creationId xmlns:p14="http://schemas.microsoft.com/office/powerpoint/2010/main" val="76808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11008E-3A00-4B71-89A1-ADACF32CA0C3}"/>
              </a:ext>
            </a:extLst>
          </p:cNvPr>
          <p:cNvSpPr>
            <a:spLocks noGrp="1" noChangeArrowheads="1"/>
          </p:cNvSpPr>
          <p:nvPr>
            <p:ph type="title"/>
          </p:nvPr>
        </p:nvSpPr>
        <p:spPr/>
        <p:txBody>
          <a:bodyPr/>
          <a:lstStyle/>
          <a:p>
            <a:pPr eaLnBrk="1" hangingPunct="1"/>
            <a:r>
              <a:rPr lang="en-US" altLang="en-US"/>
              <a:t>Introduction</a:t>
            </a:r>
          </a:p>
        </p:txBody>
      </p:sp>
      <p:sp>
        <p:nvSpPr>
          <p:cNvPr id="12291" name="Rectangle 3">
            <a:extLst>
              <a:ext uri="{FF2B5EF4-FFF2-40B4-BE49-F238E27FC236}">
                <a16:creationId xmlns:a16="http://schemas.microsoft.com/office/drawing/2014/main" id="{768A8D98-1A8D-4F8F-B333-4AB8CBE3DB03}"/>
              </a:ext>
            </a:extLst>
          </p:cNvPr>
          <p:cNvSpPr>
            <a:spLocks noGrp="1" noChangeArrowheads="1"/>
          </p:cNvSpPr>
          <p:nvPr>
            <p:ph idx="1"/>
          </p:nvPr>
        </p:nvSpPr>
        <p:spPr/>
        <p:txBody>
          <a:bodyPr>
            <a:normAutofit/>
          </a:bodyPr>
          <a:lstStyle/>
          <a:p>
            <a:pPr eaLnBrk="1" hangingPunct="1"/>
            <a:r>
              <a:rPr lang="en-US" altLang="en-US" sz="3200" b="1" dirty="0">
                <a:solidFill>
                  <a:schemeClr val="tx2"/>
                </a:solidFill>
              </a:rPr>
              <a:t>Globalization</a:t>
            </a:r>
            <a:r>
              <a:rPr lang="en-US" altLang="en-US" sz="3200" dirty="0"/>
              <a:t> is the widening set of interdependent relationships among people from different parts of a world divided into nations </a:t>
            </a:r>
          </a:p>
          <a:p>
            <a:pPr eaLnBrk="1" hangingPunct="1"/>
            <a:r>
              <a:rPr lang="en-US" altLang="en-US" sz="3200" dirty="0"/>
              <a:t>The term sometimes refers to the elimination of barriers to international movement of goods, services, capital, technology, and people that influence the integration of world economies </a:t>
            </a:r>
          </a:p>
          <a:p>
            <a:pPr eaLnBrk="1" hangingPunct="1"/>
            <a:endParaRPr lang="en-US" altLang="en-US" sz="3200" dirty="0"/>
          </a:p>
        </p:txBody>
      </p:sp>
      <p:sp>
        <p:nvSpPr>
          <p:cNvPr id="12292" name="Footer Placeholder 4">
            <a:extLst>
              <a:ext uri="{FF2B5EF4-FFF2-40B4-BE49-F238E27FC236}">
                <a16:creationId xmlns:a16="http://schemas.microsoft.com/office/drawing/2014/main" id="{343A6D58-038B-4D7E-8711-28058B00566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0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a:solidFill>
                  <a:schemeClr val="tx1"/>
                </a:solidFill>
              </a:rPr>
              <a:t>Copyright © 2015 Pearson Education Ltd. </a:t>
            </a:r>
          </a:p>
        </p:txBody>
      </p:sp>
      <p:sp>
        <p:nvSpPr>
          <p:cNvPr id="12293" name="Slide Number Placeholder 5">
            <a:extLst>
              <a:ext uri="{FF2B5EF4-FFF2-40B4-BE49-F238E27FC236}">
                <a16:creationId xmlns:a16="http://schemas.microsoft.com/office/drawing/2014/main" id="{F5533092-1CB6-484D-B682-AA26B70BF2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0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a:solidFill>
                  <a:schemeClr val="tx1"/>
                </a:solidFill>
              </a:rPr>
              <a:t>1-</a:t>
            </a:r>
            <a:fld id="{73BFA920-8E6F-4901-8BC4-8E9F1B824F29}" type="slidenum">
              <a:rPr lang="en-US" altLang="en-US" sz="1000" smtClean="0">
                <a:solidFill>
                  <a:schemeClr val="tx1"/>
                </a:solidFill>
              </a:rPr>
              <a:pPr>
                <a:spcBef>
                  <a:spcPct val="0"/>
                </a:spcBef>
                <a:buClrTx/>
                <a:buSzTx/>
                <a:buFontTx/>
                <a:buNone/>
              </a:pPr>
              <a:t>21</a:t>
            </a:fld>
            <a:endParaRPr lang="en-US" altLang="en-US" sz="1000">
              <a:solidFill>
                <a:schemeClr val="tx1"/>
              </a:solidFill>
            </a:endParaRPr>
          </a:p>
        </p:txBody>
      </p:sp>
    </p:spTree>
    <p:extLst>
      <p:ext uri="{BB962C8B-B14F-4D97-AF65-F5344CB8AC3E}">
        <p14:creationId xmlns:p14="http://schemas.microsoft.com/office/powerpoint/2010/main" val="314927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7D11-36EA-4BA0-B405-A607FB02DEB0}"/>
              </a:ext>
            </a:extLst>
          </p:cNvPr>
          <p:cNvSpPr>
            <a:spLocks noGrp="1"/>
          </p:cNvSpPr>
          <p:nvPr>
            <p:ph type="title"/>
          </p:nvPr>
        </p:nvSpPr>
        <p:spPr>
          <a:xfrm>
            <a:off x="628650" y="365126"/>
            <a:ext cx="7886700" cy="2301874"/>
          </a:xfrm>
        </p:spPr>
        <p:txBody>
          <a:bodyPr>
            <a:normAutofit/>
          </a:bodyPr>
          <a:lstStyle/>
          <a:p>
            <a:r>
              <a:rPr lang="en-US" b="1" dirty="0">
                <a:solidFill>
                  <a:srgbClr val="000066"/>
                </a:solidFill>
              </a:rPr>
              <a:t>Short, pretty good discussion of basic advantages and disadvantages of globalization:</a:t>
            </a:r>
          </a:p>
        </p:txBody>
      </p:sp>
      <p:sp>
        <p:nvSpPr>
          <p:cNvPr id="3" name="Content Placeholder 2">
            <a:extLst>
              <a:ext uri="{FF2B5EF4-FFF2-40B4-BE49-F238E27FC236}">
                <a16:creationId xmlns:a16="http://schemas.microsoft.com/office/drawing/2014/main" id="{0CD20B52-118A-462C-8DEE-097DDBB756A3}"/>
              </a:ext>
            </a:extLst>
          </p:cNvPr>
          <p:cNvSpPr>
            <a:spLocks noGrp="1"/>
          </p:cNvSpPr>
          <p:nvPr>
            <p:ph idx="1"/>
          </p:nvPr>
        </p:nvSpPr>
        <p:spPr>
          <a:xfrm>
            <a:off x="628650" y="3124199"/>
            <a:ext cx="7886700" cy="3052763"/>
          </a:xfrm>
        </p:spPr>
        <p:txBody>
          <a:bodyPr/>
          <a:lstStyle/>
          <a:p>
            <a:r>
              <a:rPr lang="en-US" dirty="0">
                <a:hlinkClick r:id="rId2"/>
              </a:rPr>
              <a:t>https://www.youtube.com/watch?v=i-eHj6bVU8w</a:t>
            </a:r>
            <a:endParaRPr lang="en-US" dirty="0"/>
          </a:p>
          <a:p>
            <a:endParaRPr lang="en-US" dirty="0"/>
          </a:p>
          <a:p>
            <a:r>
              <a:rPr lang="en-US" dirty="0"/>
              <a:t>Approx. 4 minutes</a:t>
            </a:r>
          </a:p>
        </p:txBody>
      </p:sp>
      <p:sp>
        <p:nvSpPr>
          <p:cNvPr id="4" name="Slide Number Placeholder 3">
            <a:extLst>
              <a:ext uri="{FF2B5EF4-FFF2-40B4-BE49-F238E27FC236}">
                <a16:creationId xmlns:a16="http://schemas.microsoft.com/office/drawing/2014/main" id="{77CE408F-0E27-4EB0-B2AF-9F1476590B26}"/>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22</a:t>
            </a:fld>
            <a:endParaRPr lang="en-US" altLang="en-US" dirty="0"/>
          </a:p>
        </p:txBody>
      </p:sp>
    </p:spTree>
    <p:extLst>
      <p:ext uri="{BB962C8B-B14F-4D97-AF65-F5344CB8AC3E}">
        <p14:creationId xmlns:p14="http://schemas.microsoft.com/office/powerpoint/2010/main" val="178703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F70D-C397-4E71-AEF6-1614713E6208}"/>
              </a:ext>
            </a:extLst>
          </p:cNvPr>
          <p:cNvSpPr>
            <a:spLocks noGrp="1"/>
          </p:cNvSpPr>
          <p:nvPr>
            <p:ph type="title"/>
          </p:nvPr>
        </p:nvSpPr>
        <p:spPr>
          <a:xfrm>
            <a:off x="457200" y="277813"/>
            <a:ext cx="8229600" cy="712787"/>
          </a:xfrm>
        </p:spPr>
        <p:txBody>
          <a:bodyPr/>
          <a:lstStyle/>
          <a:p>
            <a:r>
              <a:rPr lang="en-US" dirty="0"/>
              <a:t>When did </a:t>
            </a:r>
            <a:r>
              <a:rPr lang="en-US" dirty="0" err="1"/>
              <a:t>globalisation</a:t>
            </a:r>
            <a:r>
              <a:rPr lang="en-US" dirty="0"/>
              <a:t> start?</a:t>
            </a:r>
          </a:p>
        </p:txBody>
      </p:sp>
      <p:sp>
        <p:nvSpPr>
          <p:cNvPr id="3" name="Content Placeholder 2">
            <a:extLst>
              <a:ext uri="{FF2B5EF4-FFF2-40B4-BE49-F238E27FC236}">
                <a16:creationId xmlns:a16="http://schemas.microsoft.com/office/drawing/2014/main" id="{6EFB517A-4CD8-45FD-8EF9-8BCF74C564BF}"/>
              </a:ext>
            </a:extLst>
          </p:cNvPr>
          <p:cNvSpPr>
            <a:spLocks noGrp="1"/>
          </p:cNvSpPr>
          <p:nvPr>
            <p:ph idx="1"/>
          </p:nvPr>
        </p:nvSpPr>
        <p:spPr>
          <a:xfrm>
            <a:off x="457200" y="1643742"/>
            <a:ext cx="8229600" cy="4530725"/>
          </a:xfrm>
        </p:spPr>
        <p:txBody>
          <a:bodyPr>
            <a:normAutofit/>
          </a:bodyPr>
          <a:lstStyle/>
          <a:p>
            <a:r>
              <a:rPr lang="en-US" sz="3200" dirty="0"/>
              <a:t>Andre </a:t>
            </a:r>
            <a:r>
              <a:rPr lang="en-US" sz="3200" dirty="0" err="1"/>
              <a:t>Gunder</a:t>
            </a:r>
            <a:r>
              <a:rPr lang="en-US" sz="3200" dirty="0"/>
              <a:t> Frank, (February 24, 1929 – April 23, 2005) a German-American economic historian and sociologist: large-scale inter-civilization trade </a:t>
            </a:r>
            <a:r>
              <a:rPr lang="en-US" sz="3200" b="1" dirty="0"/>
              <a:t>began with the rise of trade links between Sumer and the Indus Valley Civilization around  3000 BC. </a:t>
            </a:r>
          </a:p>
        </p:txBody>
      </p:sp>
      <p:sp>
        <p:nvSpPr>
          <p:cNvPr id="4" name="Slide Number Placeholder 3">
            <a:extLst>
              <a:ext uri="{FF2B5EF4-FFF2-40B4-BE49-F238E27FC236}">
                <a16:creationId xmlns:a16="http://schemas.microsoft.com/office/drawing/2014/main" id="{C9D28E16-9EB3-4881-A68A-0A547D3F4A67}"/>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23</a:t>
            </a:fld>
            <a:endParaRPr lang="en-US" altLang="en-US" dirty="0"/>
          </a:p>
        </p:txBody>
      </p:sp>
    </p:spTree>
    <p:extLst>
      <p:ext uri="{BB962C8B-B14F-4D97-AF65-F5344CB8AC3E}">
        <p14:creationId xmlns:p14="http://schemas.microsoft.com/office/powerpoint/2010/main" val="2069537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9846-AF0D-4C70-B81B-DF2E5634B111}"/>
              </a:ext>
            </a:extLst>
          </p:cNvPr>
          <p:cNvSpPr>
            <a:spLocks noGrp="1"/>
          </p:cNvSpPr>
          <p:nvPr>
            <p:ph type="title"/>
          </p:nvPr>
        </p:nvSpPr>
        <p:spPr/>
        <p:txBody>
          <a:bodyPr/>
          <a:lstStyle/>
          <a:p>
            <a:r>
              <a:rPr lang="en-US" dirty="0"/>
              <a:t>When did globalization start?</a:t>
            </a:r>
          </a:p>
        </p:txBody>
      </p:sp>
      <p:sp>
        <p:nvSpPr>
          <p:cNvPr id="3" name="Content Placeholder 2">
            <a:extLst>
              <a:ext uri="{FF2B5EF4-FFF2-40B4-BE49-F238E27FC236}">
                <a16:creationId xmlns:a16="http://schemas.microsoft.com/office/drawing/2014/main" id="{45D864D5-8A2B-4367-BE84-9348E28711B3}"/>
              </a:ext>
            </a:extLst>
          </p:cNvPr>
          <p:cNvSpPr>
            <a:spLocks noGrp="1"/>
          </p:cNvSpPr>
          <p:nvPr>
            <p:ph idx="1"/>
          </p:nvPr>
        </p:nvSpPr>
        <p:spPr/>
        <p:txBody>
          <a:bodyPr/>
          <a:lstStyle/>
          <a:p>
            <a:pPr marL="0" indent="0">
              <a:buNone/>
            </a:pPr>
            <a:r>
              <a:rPr lang="en-US" dirty="0"/>
              <a:t>U.S. journalist Thomas L. Friedman (not economist Milton Friedman) divides the history of globalization into three periods: </a:t>
            </a:r>
          </a:p>
          <a:p>
            <a:r>
              <a:rPr lang="en-US" b="1" dirty="0"/>
              <a:t>Globalization 1 </a:t>
            </a:r>
            <a:r>
              <a:rPr lang="en-US" dirty="0"/>
              <a:t>(1492–1800), globalization of countries (the premise for  this is the voyage of  Columbus to the Americas);</a:t>
            </a:r>
          </a:p>
          <a:p>
            <a:r>
              <a:rPr lang="en-US" b="1" dirty="0"/>
              <a:t>Globalization 2 </a:t>
            </a:r>
            <a:r>
              <a:rPr lang="en-US" dirty="0"/>
              <a:t>(1800–2000), globalization of companies;</a:t>
            </a:r>
          </a:p>
          <a:p>
            <a:r>
              <a:rPr lang="en-US" b="1" dirty="0"/>
              <a:t>Globalization 3 </a:t>
            </a:r>
            <a:r>
              <a:rPr lang="en-US" dirty="0"/>
              <a:t>(2000–present), globalization of individuals.</a:t>
            </a:r>
          </a:p>
        </p:txBody>
      </p:sp>
      <p:sp>
        <p:nvSpPr>
          <p:cNvPr id="4" name="Slide Number Placeholder 3">
            <a:extLst>
              <a:ext uri="{FF2B5EF4-FFF2-40B4-BE49-F238E27FC236}">
                <a16:creationId xmlns:a16="http://schemas.microsoft.com/office/drawing/2014/main" id="{4D093CEE-0733-4B64-8077-06FA0A6276D7}"/>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24</a:t>
            </a:fld>
            <a:endParaRPr lang="en-US" altLang="en-US" dirty="0"/>
          </a:p>
        </p:txBody>
      </p:sp>
    </p:spTree>
    <p:extLst>
      <p:ext uri="{BB962C8B-B14F-4D97-AF65-F5344CB8AC3E}">
        <p14:creationId xmlns:p14="http://schemas.microsoft.com/office/powerpoint/2010/main" val="3143159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7173-44AB-426C-A475-29C0D4197A46}"/>
              </a:ext>
            </a:extLst>
          </p:cNvPr>
          <p:cNvSpPr>
            <a:spLocks noGrp="1"/>
          </p:cNvSpPr>
          <p:nvPr>
            <p:ph type="title"/>
          </p:nvPr>
        </p:nvSpPr>
        <p:spPr>
          <a:xfrm>
            <a:off x="628650" y="365127"/>
            <a:ext cx="7886700" cy="549274"/>
          </a:xfrm>
        </p:spPr>
        <p:txBody>
          <a:bodyPr/>
          <a:lstStyle/>
          <a:p>
            <a:r>
              <a:rPr lang="en-US" sz="3200" dirty="0">
                <a:solidFill>
                  <a:srgbClr val="000066"/>
                </a:solidFill>
              </a:rPr>
              <a:t>New World Silver and European Inflation</a:t>
            </a:r>
          </a:p>
        </p:txBody>
      </p:sp>
      <p:sp>
        <p:nvSpPr>
          <p:cNvPr id="3" name="Slide Number Placeholder 2">
            <a:extLst>
              <a:ext uri="{FF2B5EF4-FFF2-40B4-BE49-F238E27FC236}">
                <a16:creationId xmlns:a16="http://schemas.microsoft.com/office/drawing/2014/main" id="{4168C4A8-E996-4E10-8A4B-30E022561EB0}"/>
              </a:ext>
            </a:extLst>
          </p:cNvPr>
          <p:cNvSpPr>
            <a:spLocks noGrp="1"/>
          </p:cNvSpPr>
          <p:nvPr>
            <p:ph type="sldNum" sz="quarter" idx="12"/>
          </p:nvPr>
        </p:nvSpPr>
        <p:spPr/>
        <p:txBody>
          <a:bodyPr/>
          <a:lstStyle/>
          <a:p>
            <a:pPr>
              <a:defRPr/>
            </a:pPr>
            <a:r>
              <a:rPr lang="en-US" altLang="en-US"/>
              <a:t>1-</a:t>
            </a:r>
            <a:fld id="{4F10985B-DDFA-4BD9-8095-916A7AD337A2}" type="slidenum">
              <a:rPr lang="en-US" altLang="en-US" smtClean="0"/>
              <a:pPr>
                <a:defRPr/>
              </a:pPr>
              <a:t>25</a:t>
            </a:fld>
            <a:endParaRPr lang="en-US" altLang="en-US" dirty="0"/>
          </a:p>
        </p:txBody>
      </p:sp>
      <p:pic>
        <p:nvPicPr>
          <p:cNvPr id="1026" name="Picture 2" descr="https://cdn.static-economist.com/sites/default/files/images/2013/09/blogs/free-exchange/20130921_woc448_1190.png">
            <a:extLst>
              <a:ext uri="{FF2B5EF4-FFF2-40B4-BE49-F238E27FC236}">
                <a16:creationId xmlns:a16="http://schemas.microsoft.com/office/drawing/2014/main" id="{50375EB9-F2F4-4678-9589-629B3CB11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36" y="1131327"/>
            <a:ext cx="8770128"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036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B66B-87B8-4E78-99A3-6EC15A1D6158}"/>
              </a:ext>
            </a:extLst>
          </p:cNvPr>
          <p:cNvSpPr>
            <a:spLocks noGrp="1"/>
          </p:cNvSpPr>
          <p:nvPr>
            <p:ph type="title"/>
          </p:nvPr>
        </p:nvSpPr>
        <p:spPr/>
        <p:txBody>
          <a:bodyPr/>
          <a:lstStyle/>
          <a:p>
            <a:r>
              <a:rPr lang="en-US" sz="3200" dirty="0"/>
              <a:t>Globalization, Transportation Costs and Speed</a:t>
            </a:r>
          </a:p>
        </p:txBody>
      </p:sp>
      <p:sp>
        <p:nvSpPr>
          <p:cNvPr id="3" name="Content Placeholder 2">
            <a:extLst>
              <a:ext uri="{FF2B5EF4-FFF2-40B4-BE49-F238E27FC236}">
                <a16:creationId xmlns:a16="http://schemas.microsoft.com/office/drawing/2014/main" id="{EEC35357-7340-40A2-BD5F-7CB9C0649B72}"/>
              </a:ext>
            </a:extLst>
          </p:cNvPr>
          <p:cNvSpPr>
            <a:spLocks noGrp="1"/>
          </p:cNvSpPr>
          <p:nvPr>
            <p:ph idx="1"/>
          </p:nvPr>
        </p:nvSpPr>
        <p:spPr>
          <a:xfrm>
            <a:off x="628650" y="1219200"/>
            <a:ext cx="7886700" cy="4957763"/>
          </a:xfrm>
        </p:spPr>
        <p:txBody>
          <a:bodyPr/>
          <a:lstStyle/>
          <a:p>
            <a:r>
              <a:rPr lang="en-US" i="1" dirty="0"/>
              <a:t>American clippers reached 14 to 17 knots in the 1850s, with the fastest recording speeds of 22 knots or more (40 km/</a:t>
            </a:r>
            <a:r>
              <a:rPr lang="en-US" i="1" dirty="0" err="1"/>
              <a:t>hr</a:t>
            </a:r>
            <a:r>
              <a:rPr lang="en-US" i="1" dirty="0"/>
              <a:t>).</a:t>
            </a:r>
          </a:p>
          <a:p>
            <a:endParaRPr lang="en-US" dirty="0"/>
          </a:p>
        </p:txBody>
      </p:sp>
      <p:sp>
        <p:nvSpPr>
          <p:cNvPr id="4" name="Slide Number Placeholder 3">
            <a:extLst>
              <a:ext uri="{FF2B5EF4-FFF2-40B4-BE49-F238E27FC236}">
                <a16:creationId xmlns:a16="http://schemas.microsoft.com/office/drawing/2014/main" id="{8796600A-B9B6-4E5F-BBA0-6520B68B80EB}"/>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26</a:t>
            </a:fld>
            <a:endParaRPr lang="en-US" altLang="en-US" dirty="0"/>
          </a:p>
        </p:txBody>
      </p:sp>
      <p:pic>
        <p:nvPicPr>
          <p:cNvPr id="6" name="Picture 5">
            <a:extLst>
              <a:ext uri="{FF2B5EF4-FFF2-40B4-BE49-F238E27FC236}">
                <a16:creationId xmlns:a16="http://schemas.microsoft.com/office/drawing/2014/main" id="{9F6E0661-13DA-4583-91A5-49990F1D9274}"/>
              </a:ext>
            </a:extLst>
          </p:cNvPr>
          <p:cNvPicPr>
            <a:picLocks noChangeAspect="1"/>
          </p:cNvPicPr>
          <p:nvPr/>
        </p:nvPicPr>
        <p:blipFill>
          <a:blip r:embed="rId2"/>
          <a:stretch>
            <a:fillRect/>
          </a:stretch>
        </p:blipFill>
        <p:spPr>
          <a:xfrm>
            <a:off x="1524000" y="2544763"/>
            <a:ext cx="5303520" cy="3889744"/>
          </a:xfrm>
          <a:prstGeom prst="rect">
            <a:avLst/>
          </a:prstGeom>
        </p:spPr>
      </p:pic>
    </p:spTree>
    <p:extLst>
      <p:ext uri="{BB962C8B-B14F-4D97-AF65-F5344CB8AC3E}">
        <p14:creationId xmlns:p14="http://schemas.microsoft.com/office/powerpoint/2010/main" val="2286259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B66B-87B8-4E78-99A3-6EC15A1D6158}"/>
              </a:ext>
            </a:extLst>
          </p:cNvPr>
          <p:cNvSpPr>
            <a:spLocks noGrp="1"/>
          </p:cNvSpPr>
          <p:nvPr>
            <p:ph type="title"/>
          </p:nvPr>
        </p:nvSpPr>
        <p:spPr/>
        <p:txBody>
          <a:bodyPr/>
          <a:lstStyle/>
          <a:p>
            <a:r>
              <a:rPr lang="en-US" dirty="0"/>
              <a:t>Globalization, Cost and Speed</a:t>
            </a:r>
          </a:p>
        </p:txBody>
      </p:sp>
      <p:sp>
        <p:nvSpPr>
          <p:cNvPr id="3" name="Content Placeholder 2">
            <a:extLst>
              <a:ext uri="{FF2B5EF4-FFF2-40B4-BE49-F238E27FC236}">
                <a16:creationId xmlns:a16="http://schemas.microsoft.com/office/drawing/2014/main" id="{EEC35357-7340-40A2-BD5F-7CB9C0649B72}"/>
              </a:ext>
            </a:extLst>
          </p:cNvPr>
          <p:cNvSpPr>
            <a:spLocks noGrp="1"/>
          </p:cNvSpPr>
          <p:nvPr>
            <p:ph idx="1"/>
          </p:nvPr>
        </p:nvSpPr>
        <p:spPr>
          <a:xfrm>
            <a:off x="628650" y="1371600"/>
            <a:ext cx="7886700" cy="4805363"/>
          </a:xfrm>
        </p:spPr>
        <p:txBody>
          <a:bodyPr/>
          <a:lstStyle/>
          <a:p>
            <a:r>
              <a:rPr lang="en-US" dirty="0"/>
              <a:t> Container ships (much larger than clippers, but use fuel oil rather than wind for propulsion): typical speed is 16–25 knots (30–46 km/h).</a:t>
            </a:r>
          </a:p>
        </p:txBody>
      </p:sp>
      <p:sp>
        <p:nvSpPr>
          <p:cNvPr id="4" name="Slide Number Placeholder 3">
            <a:extLst>
              <a:ext uri="{FF2B5EF4-FFF2-40B4-BE49-F238E27FC236}">
                <a16:creationId xmlns:a16="http://schemas.microsoft.com/office/drawing/2014/main" id="{8796600A-B9B6-4E5F-BBA0-6520B68B80EB}"/>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27</a:t>
            </a:fld>
            <a:endParaRPr lang="en-US" altLang="en-US" dirty="0"/>
          </a:p>
        </p:txBody>
      </p:sp>
      <p:pic>
        <p:nvPicPr>
          <p:cNvPr id="82946" name="Picture 2" descr="http://media3.picsearch.com/is?pfG6msqoFrF3qgtRR3Aks1ahAQ1vBJCNaShIFH7UW4w&amp;height=227">
            <a:extLst>
              <a:ext uri="{FF2B5EF4-FFF2-40B4-BE49-F238E27FC236}">
                <a16:creationId xmlns:a16="http://schemas.microsoft.com/office/drawing/2014/main" id="{88C79DA2-923B-4C04-AB51-04C9AE34C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07311"/>
            <a:ext cx="5631811"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298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B66B-87B8-4E78-99A3-6EC15A1D6158}"/>
              </a:ext>
            </a:extLst>
          </p:cNvPr>
          <p:cNvSpPr>
            <a:spLocks noGrp="1"/>
          </p:cNvSpPr>
          <p:nvPr>
            <p:ph type="title"/>
          </p:nvPr>
        </p:nvSpPr>
        <p:spPr/>
        <p:txBody>
          <a:bodyPr/>
          <a:lstStyle/>
          <a:p>
            <a:r>
              <a:rPr lang="en-US" dirty="0"/>
              <a:t>Globalization, Cost and Speed</a:t>
            </a:r>
          </a:p>
        </p:txBody>
      </p:sp>
      <p:sp>
        <p:nvSpPr>
          <p:cNvPr id="3" name="Content Placeholder 2">
            <a:extLst>
              <a:ext uri="{FF2B5EF4-FFF2-40B4-BE49-F238E27FC236}">
                <a16:creationId xmlns:a16="http://schemas.microsoft.com/office/drawing/2014/main" id="{EEC35357-7340-40A2-BD5F-7CB9C0649B72}"/>
              </a:ext>
            </a:extLst>
          </p:cNvPr>
          <p:cNvSpPr>
            <a:spLocks noGrp="1"/>
          </p:cNvSpPr>
          <p:nvPr>
            <p:ph idx="1"/>
          </p:nvPr>
        </p:nvSpPr>
        <p:spPr>
          <a:xfrm>
            <a:off x="628650" y="1371600"/>
            <a:ext cx="7886700" cy="4805363"/>
          </a:xfrm>
        </p:spPr>
        <p:txBody>
          <a:bodyPr/>
          <a:lstStyle/>
          <a:p>
            <a:r>
              <a:rPr lang="en-US" dirty="0"/>
              <a:t>University of Tokyo </a:t>
            </a:r>
            <a:r>
              <a:rPr lang="en-US" i="1" dirty="0" err="1"/>
              <a:t>Windchallenger</a:t>
            </a:r>
            <a:endParaRPr lang="en-US" i="1" dirty="0"/>
          </a:p>
        </p:txBody>
      </p:sp>
      <p:sp>
        <p:nvSpPr>
          <p:cNvPr id="4" name="Slide Number Placeholder 3">
            <a:extLst>
              <a:ext uri="{FF2B5EF4-FFF2-40B4-BE49-F238E27FC236}">
                <a16:creationId xmlns:a16="http://schemas.microsoft.com/office/drawing/2014/main" id="{8796600A-B9B6-4E5F-BBA0-6520B68B80EB}"/>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28</a:t>
            </a:fld>
            <a:endParaRPr lang="en-US" altLang="en-US" dirty="0"/>
          </a:p>
        </p:txBody>
      </p:sp>
      <p:pic>
        <p:nvPicPr>
          <p:cNvPr id="6" name="Picture 5" descr="A ship in a body of water&#10;&#10;Description generated with very high confidence">
            <a:extLst>
              <a:ext uri="{FF2B5EF4-FFF2-40B4-BE49-F238E27FC236}">
                <a16:creationId xmlns:a16="http://schemas.microsoft.com/office/drawing/2014/main" id="{BB533708-8FC9-4C6E-85D4-7A347DEEE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90" y="1910716"/>
            <a:ext cx="5394960" cy="4046220"/>
          </a:xfrm>
          <a:prstGeom prst="rect">
            <a:avLst/>
          </a:prstGeom>
        </p:spPr>
      </p:pic>
    </p:spTree>
    <p:extLst>
      <p:ext uri="{BB962C8B-B14F-4D97-AF65-F5344CB8AC3E}">
        <p14:creationId xmlns:p14="http://schemas.microsoft.com/office/powerpoint/2010/main" val="840493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F0D6-0B3D-4FE0-B920-CD5C6809CF9C}"/>
              </a:ext>
            </a:extLst>
          </p:cNvPr>
          <p:cNvSpPr>
            <a:spLocks noGrp="1"/>
          </p:cNvSpPr>
          <p:nvPr>
            <p:ph type="title"/>
          </p:nvPr>
        </p:nvSpPr>
        <p:spPr>
          <a:xfrm>
            <a:off x="628650" y="365127"/>
            <a:ext cx="7886700" cy="549274"/>
          </a:xfrm>
        </p:spPr>
        <p:txBody>
          <a:bodyPr>
            <a:normAutofit fontScale="90000"/>
          </a:bodyPr>
          <a:lstStyle/>
          <a:p>
            <a:r>
              <a:rPr lang="en-US" sz="3600" b="1" dirty="0">
                <a:solidFill>
                  <a:srgbClr val="0000CC"/>
                </a:solidFill>
              </a:rPr>
              <a:t>University of Tokyo </a:t>
            </a:r>
            <a:r>
              <a:rPr lang="en-US" sz="3600" b="1" i="1" dirty="0" err="1">
                <a:solidFill>
                  <a:srgbClr val="0000CC"/>
                </a:solidFill>
              </a:rPr>
              <a:t>Windchallenger</a:t>
            </a:r>
            <a:endParaRPr lang="en-US" sz="3600" b="1" i="1" dirty="0">
              <a:solidFill>
                <a:srgbClr val="0000CC"/>
              </a:solidFill>
            </a:endParaRPr>
          </a:p>
        </p:txBody>
      </p:sp>
      <p:sp>
        <p:nvSpPr>
          <p:cNvPr id="3" name="Content Placeholder 2">
            <a:extLst>
              <a:ext uri="{FF2B5EF4-FFF2-40B4-BE49-F238E27FC236}">
                <a16:creationId xmlns:a16="http://schemas.microsoft.com/office/drawing/2014/main" id="{E262F1B5-A75E-4BDE-B856-236FD30043C8}"/>
              </a:ext>
            </a:extLst>
          </p:cNvPr>
          <p:cNvSpPr>
            <a:spLocks noGrp="1"/>
          </p:cNvSpPr>
          <p:nvPr>
            <p:ph idx="1"/>
          </p:nvPr>
        </p:nvSpPr>
        <p:spPr>
          <a:xfrm>
            <a:off x="628650" y="1143000"/>
            <a:ext cx="7886700" cy="5033963"/>
          </a:xfrm>
        </p:spPr>
        <p:txBody>
          <a:bodyPr>
            <a:normAutofit fontScale="77500" lnSpcReduction="20000"/>
          </a:bodyPr>
          <a:lstStyle/>
          <a:p>
            <a:r>
              <a:rPr lang="en-US" dirty="0"/>
              <a:t>The Wind Challenger Project which was started in 2009 by the University of Tokyo and the JIP includes NYK Line, Mitsui O.S.K. Lines, Ltd., </a:t>
            </a:r>
            <a:r>
              <a:rPr lang="en-US" dirty="0" err="1"/>
              <a:t>Oshima</a:t>
            </a:r>
            <a:r>
              <a:rPr lang="en-US" dirty="0"/>
              <a:t> Shipbuilding Co., Ltd., TADANO Ltd., </a:t>
            </a:r>
            <a:r>
              <a:rPr lang="en-US" dirty="0" err="1"/>
              <a:t>ClassNK</a:t>
            </a:r>
            <a:r>
              <a:rPr lang="en-US" dirty="0"/>
              <a:t> and TOKYO KEIKI INC.  </a:t>
            </a:r>
          </a:p>
          <a:p>
            <a:r>
              <a:rPr lang="en-US" dirty="0"/>
              <a:t>he vessel is equipped with extraordinary large rigid sails (Height:50m, Breadth:20m, Thick:4m, Area:1,000m2) on the upper deck as a main </a:t>
            </a:r>
            <a:r>
              <a:rPr lang="en-US" dirty="0" err="1"/>
              <a:t>propulsor</a:t>
            </a:r>
            <a:r>
              <a:rPr lang="en-US" dirty="0"/>
              <a:t> which is made by advanced light material such as CFRP composite or Aluminum Alloy. This rigid sail whose horizontal section is crescent shape has a retractable steel spar and totally enclosed wing of composite material, and also has a vertically telescopic reefing and self-rotating mechanism to meet the wind velocity and direction. The four pieces of rigid sails (total sail area 4,000m</a:t>
            </a:r>
            <a:r>
              <a:rPr lang="en-US" baseline="30000" dirty="0"/>
              <a:t>2</a:t>
            </a:r>
            <a:r>
              <a:rPr lang="en-US" dirty="0"/>
              <a:t>) are expected to generate forward thrust enough to drive 84,000DWT Bulk Carrier at the cruising speed of 14 knots, a bit slower than most ocean-going freighters. </a:t>
            </a:r>
          </a:p>
          <a:p>
            <a:r>
              <a:rPr lang="en-US" dirty="0"/>
              <a:t>The power management system between sails and a diesel engine is also studied in order to save fuel consumption of the vessel at the hybrid operation mode. </a:t>
            </a:r>
            <a:r>
              <a:rPr lang="en-US" dirty="0">
                <a:hlinkClick r:id="rId2"/>
              </a:rPr>
              <a:t>http://wind.k.u-tokyo.ac.jp/project_en.html</a:t>
            </a:r>
            <a:endParaRPr lang="en-US" dirty="0"/>
          </a:p>
        </p:txBody>
      </p:sp>
      <p:sp>
        <p:nvSpPr>
          <p:cNvPr id="4" name="Slide Number Placeholder 3">
            <a:extLst>
              <a:ext uri="{FF2B5EF4-FFF2-40B4-BE49-F238E27FC236}">
                <a16:creationId xmlns:a16="http://schemas.microsoft.com/office/drawing/2014/main" id="{0F3EA058-1A95-4E6A-9589-7F0E43EE48BC}"/>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29</a:t>
            </a:fld>
            <a:endParaRPr lang="en-US" altLang="en-US" dirty="0"/>
          </a:p>
        </p:txBody>
      </p:sp>
    </p:spTree>
    <p:extLst>
      <p:ext uri="{BB962C8B-B14F-4D97-AF65-F5344CB8AC3E}">
        <p14:creationId xmlns:p14="http://schemas.microsoft.com/office/powerpoint/2010/main" val="423272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CA30D-1D6E-4863-A8AD-51E3ABFDAC4F}"/>
              </a:ext>
            </a:extLst>
          </p:cNvPr>
          <p:cNvSpPr>
            <a:spLocks noGrp="1"/>
          </p:cNvSpPr>
          <p:nvPr>
            <p:ph type="title"/>
          </p:nvPr>
        </p:nvSpPr>
        <p:spPr>
          <a:xfrm>
            <a:off x="628650" y="365127"/>
            <a:ext cx="7886700" cy="1006474"/>
          </a:xfrm>
        </p:spPr>
        <p:txBody>
          <a:bodyPr/>
          <a:lstStyle/>
          <a:p>
            <a:r>
              <a:rPr lang="en-US" dirty="0"/>
              <a:t>Prof. Romie Littrell- Who am I?</a:t>
            </a:r>
          </a:p>
        </p:txBody>
      </p:sp>
      <p:sp>
        <p:nvSpPr>
          <p:cNvPr id="6" name="Content Placeholder 5">
            <a:extLst>
              <a:ext uri="{FF2B5EF4-FFF2-40B4-BE49-F238E27FC236}">
                <a16:creationId xmlns:a16="http://schemas.microsoft.com/office/drawing/2014/main" id="{F1CAF1F3-2DC6-4CE2-A359-867CC341333F}"/>
              </a:ext>
            </a:extLst>
          </p:cNvPr>
          <p:cNvSpPr>
            <a:spLocks noGrp="1"/>
          </p:cNvSpPr>
          <p:nvPr>
            <p:ph idx="1"/>
          </p:nvPr>
        </p:nvSpPr>
        <p:spPr>
          <a:xfrm>
            <a:off x="628650" y="1371601"/>
            <a:ext cx="7886700" cy="4805362"/>
          </a:xfrm>
        </p:spPr>
        <p:txBody>
          <a:bodyPr>
            <a:normAutofit lnSpcReduction="10000"/>
          </a:bodyPr>
          <a:lstStyle/>
          <a:p>
            <a:pPr marL="0" indent="0">
              <a:buNone/>
            </a:pPr>
            <a:r>
              <a:rPr lang="en-US" b="1" dirty="0"/>
              <a:t>Industry experience:</a:t>
            </a:r>
          </a:p>
          <a:p>
            <a:r>
              <a:rPr lang="en-US" dirty="0"/>
              <a:t>Graduate Assistant Consultant: The University of Texas at Austin: computer programming and statistical analysis</a:t>
            </a:r>
          </a:p>
          <a:p>
            <a:r>
              <a:rPr lang="en-US" dirty="0"/>
              <a:t>LTV Aerospace Corp., Dallas, Texas: Operations Research Analyst: computer system performance simulation</a:t>
            </a:r>
          </a:p>
          <a:p>
            <a:r>
              <a:rPr lang="en-US" dirty="0"/>
              <a:t>UNIVAC/Unisys, Atlanta, Georgia: Regional Staff: Large systems benchmark manager</a:t>
            </a:r>
          </a:p>
          <a:p>
            <a:r>
              <a:rPr lang="en-US" dirty="0"/>
              <a:t>Software Design, Inc., Atlanta, Georgia: marketing representative for large systems support software</a:t>
            </a:r>
          </a:p>
        </p:txBody>
      </p:sp>
    </p:spTree>
    <p:extLst>
      <p:ext uri="{BB962C8B-B14F-4D97-AF65-F5344CB8AC3E}">
        <p14:creationId xmlns:p14="http://schemas.microsoft.com/office/powerpoint/2010/main" val="3605082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9062-83AA-4E67-9373-26D119605019}"/>
              </a:ext>
            </a:extLst>
          </p:cNvPr>
          <p:cNvSpPr>
            <a:spLocks noGrp="1"/>
          </p:cNvSpPr>
          <p:nvPr>
            <p:ph type="title"/>
          </p:nvPr>
        </p:nvSpPr>
        <p:spPr>
          <a:xfrm>
            <a:off x="457200" y="277813"/>
            <a:ext cx="8229600" cy="1204594"/>
          </a:xfrm>
        </p:spPr>
        <p:txBody>
          <a:bodyPr/>
          <a:lstStyle/>
          <a:p>
            <a:r>
              <a:rPr lang="en-US" sz="4400" b="1" dirty="0">
                <a:solidFill>
                  <a:srgbClr val="000066"/>
                </a:solidFill>
              </a:rPr>
              <a:t>Rail freight transport</a:t>
            </a:r>
          </a:p>
        </p:txBody>
      </p:sp>
      <p:sp>
        <p:nvSpPr>
          <p:cNvPr id="3" name="Slide Number Placeholder 2">
            <a:extLst>
              <a:ext uri="{FF2B5EF4-FFF2-40B4-BE49-F238E27FC236}">
                <a16:creationId xmlns:a16="http://schemas.microsoft.com/office/drawing/2014/main" id="{B6BC2401-3C3E-4196-8593-586BD232A2F3}"/>
              </a:ext>
            </a:extLst>
          </p:cNvPr>
          <p:cNvSpPr>
            <a:spLocks noGrp="1"/>
          </p:cNvSpPr>
          <p:nvPr>
            <p:ph type="sldNum" sz="quarter" idx="12"/>
          </p:nvPr>
        </p:nvSpPr>
        <p:spPr/>
        <p:txBody>
          <a:bodyPr/>
          <a:lstStyle/>
          <a:p>
            <a:pPr>
              <a:defRPr/>
            </a:pPr>
            <a:r>
              <a:rPr lang="en-US" altLang="en-US" dirty="0"/>
              <a:t>1-</a:t>
            </a:r>
            <a:fld id="{4F10985B-DDFA-4BD9-8095-916A7AD337A2}" type="slidenum">
              <a:rPr lang="en-US" altLang="en-US" smtClean="0"/>
              <a:pPr>
                <a:defRPr/>
              </a:pPr>
              <a:t>30</a:t>
            </a:fld>
            <a:endParaRPr lang="en-US" altLang="en-US" dirty="0"/>
          </a:p>
        </p:txBody>
      </p:sp>
      <p:graphicFrame>
        <p:nvGraphicFramePr>
          <p:cNvPr id="4" name="Table 3">
            <a:extLst>
              <a:ext uri="{FF2B5EF4-FFF2-40B4-BE49-F238E27FC236}">
                <a16:creationId xmlns:a16="http://schemas.microsoft.com/office/drawing/2014/main" id="{E486ED08-149B-4051-917A-C6600D5C5BEA}"/>
              </a:ext>
            </a:extLst>
          </p:cNvPr>
          <p:cNvGraphicFramePr>
            <a:graphicFrameLocks noGrp="1"/>
          </p:cNvGraphicFramePr>
          <p:nvPr>
            <p:extLst>
              <p:ext uri="{D42A27DB-BD31-4B8C-83A1-F6EECF244321}">
                <p14:modId xmlns:p14="http://schemas.microsoft.com/office/powerpoint/2010/main" val="883363549"/>
              </p:ext>
            </p:extLst>
          </p:nvPr>
        </p:nvGraphicFramePr>
        <p:xfrm>
          <a:off x="457200" y="1600201"/>
          <a:ext cx="8229600" cy="1645920"/>
        </p:xfrm>
        <a:graphic>
          <a:graphicData uri="http://schemas.openxmlformats.org/drawingml/2006/table">
            <a:tbl>
              <a:tblPr/>
              <a:tblGrid>
                <a:gridCol w="2057400">
                  <a:extLst>
                    <a:ext uri="{9D8B030D-6E8A-4147-A177-3AD203B41FA5}">
                      <a16:colId xmlns:a16="http://schemas.microsoft.com/office/drawing/2014/main" val="141021123"/>
                    </a:ext>
                  </a:extLst>
                </a:gridCol>
                <a:gridCol w="1905000">
                  <a:extLst>
                    <a:ext uri="{9D8B030D-6E8A-4147-A177-3AD203B41FA5}">
                      <a16:colId xmlns:a16="http://schemas.microsoft.com/office/drawing/2014/main" val="3479153229"/>
                    </a:ext>
                  </a:extLst>
                </a:gridCol>
                <a:gridCol w="2209800">
                  <a:extLst>
                    <a:ext uri="{9D8B030D-6E8A-4147-A177-3AD203B41FA5}">
                      <a16:colId xmlns:a16="http://schemas.microsoft.com/office/drawing/2014/main" val="3446607378"/>
                    </a:ext>
                  </a:extLst>
                </a:gridCol>
                <a:gridCol w="2057400">
                  <a:extLst>
                    <a:ext uri="{9D8B030D-6E8A-4147-A177-3AD203B41FA5}">
                      <a16:colId xmlns:a16="http://schemas.microsoft.com/office/drawing/2014/main" val="1405945729"/>
                    </a:ext>
                  </a:extLst>
                </a:gridCol>
              </a:tblGrid>
              <a:tr h="0">
                <a:tc>
                  <a:txBody>
                    <a:bodyPr/>
                    <a:lstStyle/>
                    <a:p>
                      <a:pPr algn="ctr"/>
                      <a:r>
                        <a:rPr lang="en-US" b="1" dirty="0">
                          <a:effectLst/>
                        </a:rPr>
                        <a:t>Rank</a:t>
                      </a:r>
                    </a:p>
                  </a:txBody>
                  <a:tcPr marR="114300"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EAECF0"/>
                    </a:solidFill>
                  </a:tcPr>
                </a:tc>
                <a:tc>
                  <a:txBody>
                    <a:bodyPr/>
                    <a:lstStyle/>
                    <a:p>
                      <a:pPr algn="ctr"/>
                      <a:r>
                        <a:rPr lang="en-US" b="1" dirty="0">
                          <a:effectLst/>
                        </a:rPr>
                        <a:t>Country</a:t>
                      </a:r>
                    </a:p>
                  </a:txBody>
                  <a:tcPr marR="114300"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EAECF0"/>
                    </a:solidFill>
                  </a:tcPr>
                </a:tc>
                <a:tc>
                  <a:txBody>
                    <a:bodyPr/>
                    <a:lstStyle/>
                    <a:p>
                      <a:pPr algn="ctr"/>
                      <a:r>
                        <a:rPr lang="en-US" b="1" dirty="0">
                          <a:effectLst/>
                        </a:rPr>
                        <a:t>Billion </a:t>
                      </a:r>
                      <a:r>
                        <a:rPr lang="en-US" b="1" dirty="0" err="1">
                          <a:effectLst/>
                        </a:rPr>
                        <a:t>tkm</a:t>
                      </a:r>
                      <a:endParaRPr lang="en-US" b="1" dirty="0">
                        <a:effectLst/>
                      </a:endParaRPr>
                    </a:p>
                  </a:txBody>
                  <a:tcPr marR="114300"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EAECF0"/>
                    </a:solidFill>
                  </a:tcPr>
                </a:tc>
                <a:tc>
                  <a:txBody>
                    <a:bodyPr/>
                    <a:lstStyle/>
                    <a:p>
                      <a:pPr algn="ctr"/>
                      <a:r>
                        <a:rPr lang="en-US" b="1" dirty="0">
                          <a:effectLst/>
                        </a:rPr>
                        <a:t>Data year</a:t>
                      </a:r>
                    </a:p>
                  </a:txBody>
                  <a:tcPr marR="114300"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823435866"/>
                  </a:ext>
                </a:extLst>
              </a:tr>
              <a:tr h="0">
                <a:tc>
                  <a:txBody>
                    <a:bodyPr/>
                    <a:lstStyle/>
                    <a:p>
                      <a:pPr algn="ctr"/>
                      <a:r>
                        <a:rPr lang="en-US" sz="2200" b="1" u="none" dirty="0">
                          <a:solidFill>
                            <a:srgbClr val="000066"/>
                          </a:solidFill>
                          <a:effectLst/>
                        </a:rPr>
                        <a:t>1</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tc>
                  <a:txBody>
                    <a:bodyPr/>
                    <a:lstStyle/>
                    <a:p>
                      <a:pPr algn="ctr"/>
                      <a:r>
                        <a:rPr lang="en-US" sz="2200" b="1" u="none" dirty="0">
                          <a:solidFill>
                            <a:srgbClr val="000066"/>
                          </a:solidFill>
                          <a:effectLst/>
                        </a:rPr>
                        <a:t>United States</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tc>
                  <a:txBody>
                    <a:bodyPr/>
                    <a:lstStyle/>
                    <a:p>
                      <a:pPr algn="ctr"/>
                      <a:r>
                        <a:rPr lang="en-US" sz="2200" b="1" u="none" dirty="0">
                          <a:solidFill>
                            <a:srgbClr val="000066"/>
                          </a:solidFill>
                          <a:effectLst/>
                        </a:rPr>
                        <a:t>2,704</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tc>
                  <a:txBody>
                    <a:bodyPr/>
                    <a:lstStyle/>
                    <a:p>
                      <a:pPr algn="ctr"/>
                      <a:r>
                        <a:rPr lang="en-US" sz="2200" b="1" u="none" dirty="0">
                          <a:solidFill>
                            <a:srgbClr val="000066"/>
                          </a:solidFill>
                          <a:effectLst/>
                        </a:rPr>
                        <a:t>2014</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63691524"/>
                  </a:ext>
                </a:extLst>
              </a:tr>
              <a:tr h="0">
                <a:tc>
                  <a:txBody>
                    <a:bodyPr/>
                    <a:lstStyle/>
                    <a:p>
                      <a:pPr algn="ctr"/>
                      <a:r>
                        <a:rPr lang="en-US" sz="2200" b="1" u="none">
                          <a:solidFill>
                            <a:srgbClr val="000066"/>
                          </a:solidFill>
                          <a:effectLst/>
                        </a:rPr>
                        <a:t>2</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tc>
                  <a:txBody>
                    <a:bodyPr/>
                    <a:lstStyle/>
                    <a:p>
                      <a:pPr algn="ctr"/>
                      <a:r>
                        <a:rPr lang="en-US" sz="2200" b="1" u="none" dirty="0">
                          <a:solidFill>
                            <a:srgbClr val="000066"/>
                          </a:solidFill>
                          <a:effectLst/>
                        </a:rPr>
                        <a:t>China</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tc>
                  <a:txBody>
                    <a:bodyPr/>
                    <a:lstStyle/>
                    <a:p>
                      <a:pPr algn="ctr"/>
                      <a:r>
                        <a:rPr lang="en-US" sz="2200" b="1" u="none" dirty="0">
                          <a:solidFill>
                            <a:srgbClr val="000066"/>
                          </a:solidFill>
                          <a:effectLst/>
                        </a:rPr>
                        <a:t>2,375</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tc>
                  <a:txBody>
                    <a:bodyPr/>
                    <a:lstStyle/>
                    <a:p>
                      <a:pPr algn="ctr"/>
                      <a:r>
                        <a:rPr lang="en-US" sz="2200" b="1" u="none" dirty="0">
                          <a:solidFill>
                            <a:srgbClr val="000066"/>
                          </a:solidFill>
                          <a:effectLst/>
                        </a:rPr>
                        <a:t>2015</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95927638"/>
                  </a:ext>
                </a:extLst>
              </a:tr>
              <a:tr h="0">
                <a:tc>
                  <a:txBody>
                    <a:bodyPr/>
                    <a:lstStyle/>
                    <a:p>
                      <a:pPr algn="ctr"/>
                      <a:r>
                        <a:rPr lang="en-US" sz="2200" b="1" u="none">
                          <a:solidFill>
                            <a:srgbClr val="000066"/>
                          </a:solidFill>
                          <a:effectLst/>
                        </a:rPr>
                        <a:t>3</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tc>
                  <a:txBody>
                    <a:bodyPr/>
                    <a:lstStyle/>
                    <a:p>
                      <a:pPr algn="ctr"/>
                      <a:r>
                        <a:rPr lang="en-US" sz="2200" b="1" u="none" dirty="0">
                          <a:solidFill>
                            <a:srgbClr val="000066"/>
                          </a:solidFill>
                          <a:effectLst/>
                        </a:rPr>
                        <a:t>Russia</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tc>
                  <a:txBody>
                    <a:bodyPr/>
                    <a:lstStyle/>
                    <a:p>
                      <a:pPr algn="ctr"/>
                      <a:r>
                        <a:rPr lang="en-US" sz="2200" b="1" u="none" dirty="0">
                          <a:solidFill>
                            <a:srgbClr val="000066"/>
                          </a:solidFill>
                          <a:effectLst/>
                        </a:rPr>
                        <a:t>2,306</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tc>
                  <a:txBody>
                    <a:bodyPr/>
                    <a:lstStyle/>
                    <a:p>
                      <a:pPr algn="ctr"/>
                      <a:r>
                        <a:rPr lang="en-US" sz="2200" b="1" u="none" dirty="0">
                          <a:solidFill>
                            <a:srgbClr val="000066"/>
                          </a:solidFill>
                          <a:effectLst/>
                        </a:rPr>
                        <a:t>2015</a:t>
                      </a:r>
                    </a:p>
                  </a:txBody>
                  <a:tcPr anchor="ctr">
                    <a:lnL w="5443" cap="flat" cmpd="sng" algn="ctr">
                      <a:solidFill>
                        <a:srgbClr val="A2A9B1"/>
                      </a:solidFill>
                      <a:prstDash val="solid"/>
                      <a:round/>
                      <a:headEnd type="none" w="med" len="med"/>
                      <a:tailEnd type="none" w="med" len="med"/>
                    </a:lnL>
                    <a:lnR w="5443" cap="flat" cmpd="sng" algn="ctr">
                      <a:solidFill>
                        <a:srgbClr val="A2A9B1"/>
                      </a:solidFill>
                      <a:prstDash val="solid"/>
                      <a:round/>
                      <a:headEnd type="none" w="med" len="med"/>
                      <a:tailEnd type="none" w="med" len="med"/>
                    </a:lnR>
                    <a:lnT w="5443" cap="flat" cmpd="sng" algn="ctr">
                      <a:solidFill>
                        <a:srgbClr val="A2A9B1"/>
                      </a:solidFill>
                      <a:prstDash val="solid"/>
                      <a:round/>
                      <a:headEnd type="none" w="med" len="med"/>
                      <a:tailEnd type="none" w="med" len="med"/>
                    </a:lnT>
                    <a:lnB w="5443"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11330990"/>
                  </a:ext>
                </a:extLst>
              </a:tr>
            </a:tbl>
          </a:graphicData>
        </a:graphic>
      </p:graphicFrame>
      <p:sp>
        <p:nvSpPr>
          <p:cNvPr id="5" name="Rectangle 4">
            <a:extLst>
              <a:ext uri="{FF2B5EF4-FFF2-40B4-BE49-F238E27FC236}">
                <a16:creationId xmlns:a16="http://schemas.microsoft.com/office/drawing/2014/main" id="{D26B799F-037B-484A-AFB2-B17971B294C5}"/>
              </a:ext>
            </a:extLst>
          </p:cNvPr>
          <p:cNvSpPr/>
          <p:nvPr/>
        </p:nvSpPr>
        <p:spPr>
          <a:xfrm>
            <a:off x="520212" y="3678695"/>
            <a:ext cx="8001000" cy="2677656"/>
          </a:xfrm>
          <a:prstGeom prst="rect">
            <a:avLst/>
          </a:prstGeom>
        </p:spPr>
        <p:txBody>
          <a:bodyPr wrap="square">
            <a:spAutoFit/>
          </a:bodyPr>
          <a:lstStyle/>
          <a:p>
            <a:pPr marL="342900" indent="-342900">
              <a:buFont typeface="Arial" panose="020B0604020202020204" pitchFamily="34" charset="0"/>
              <a:buChar char="•"/>
            </a:pPr>
            <a:r>
              <a:rPr lang="en-US" sz="2400" b="0" i="0" dirty="0">
                <a:solidFill>
                  <a:srgbClr val="444B51"/>
                </a:solidFill>
                <a:effectLst/>
                <a:latin typeface="+mn-lt"/>
              </a:rPr>
              <a:t>In the USA For the first decade of the 21st century, </a:t>
            </a:r>
            <a:r>
              <a:rPr lang="en-US" sz="2400" b="1" i="0" dirty="0">
                <a:solidFill>
                  <a:srgbClr val="444B51"/>
                </a:solidFill>
                <a:effectLst/>
                <a:latin typeface="+mn-lt"/>
              </a:rPr>
              <a:t>freight train </a:t>
            </a:r>
            <a:r>
              <a:rPr lang="en-US" sz="2400" b="0" i="0" dirty="0">
                <a:solidFill>
                  <a:srgbClr val="444B51"/>
                </a:solidFill>
                <a:effectLst/>
                <a:latin typeface="+mn-lt"/>
              </a:rPr>
              <a:t>speed has varied between 32 and 37 </a:t>
            </a:r>
            <a:r>
              <a:rPr lang="en-US" sz="2400" b="0" i="0" dirty="0" err="1">
                <a:solidFill>
                  <a:srgbClr val="444B51"/>
                </a:solidFill>
                <a:effectLst/>
                <a:latin typeface="+mn-lt"/>
              </a:rPr>
              <a:t>kph</a:t>
            </a:r>
            <a:r>
              <a:rPr lang="en-US" sz="2400" b="0" i="0" dirty="0">
                <a:solidFill>
                  <a:srgbClr val="444B51"/>
                </a:solidFill>
                <a:effectLst/>
                <a:latin typeface="+mn-lt"/>
              </a:rPr>
              <a:t>, </a:t>
            </a:r>
            <a:r>
              <a:rPr lang="en-US" sz="2400" dirty="0">
                <a:solidFill>
                  <a:srgbClr val="444B51"/>
                </a:solidFill>
                <a:latin typeface="+mn-lt"/>
              </a:rPr>
              <a:t>Russia:  60 to 90 </a:t>
            </a:r>
            <a:r>
              <a:rPr lang="en-US" sz="2400" dirty="0" err="1">
                <a:solidFill>
                  <a:srgbClr val="444B51"/>
                </a:solidFill>
                <a:latin typeface="+mn-lt"/>
              </a:rPr>
              <a:t>kph</a:t>
            </a:r>
            <a:r>
              <a:rPr lang="en-US" sz="2400" dirty="0">
                <a:solidFill>
                  <a:srgbClr val="444B51"/>
                </a:solidFill>
                <a:latin typeface="+mn-lt"/>
              </a:rPr>
              <a:t>, China: 35.6 </a:t>
            </a:r>
            <a:r>
              <a:rPr lang="en-US" sz="2400" dirty="0" err="1">
                <a:solidFill>
                  <a:srgbClr val="444B51"/>
                </a:solidFill>
                <a:latin typeface="+mn-lt"/>
              </a:rPr>
              <a:t>kph</a:t>
            </a:r>
            <a:endParaRPr lang="en-US" sz="2400" dirty="0">
              <a:solidFill>
                <a:srgbClr val="444B51"/>
              </a:solidFill>
              <a:latin typeface="+mn-lt"/>
            </a:endParaRPr>
          </a:p>
          <a:p>
            <a:pPr marL="342900" indent="-342900">
              <a:buFont typeface="Arial" panose="020B0604020202020204" pitchFamily="34" charset="0"/>
              <a:buChar char="•"/>
            </a:pPr>
            <a:r>
              <a:rPr lang="en-US" sz="2400" b="1" dirty="0">
                <a:solidFill>
                  <a:srgbClr val="444B51"/>
                </a:solidFill>
                <a:latin typeface="+mn-lt"/>
              </a:rPr>
              <a:t>Air freight</a:t>
            </a:r>
            <a:r>
              <a:rPr lang="en-US" sz="2400" dirty="0">
                <a:solidFill>
                  <a:srgbClr val="444B51"/>
                </a:solidFill>
                <a:latin typeface="+mn-lt"/>
              </a:rPr>
              <a:t>: 800 to 900 </a:t>
            </a:r>
            <a:r>
              <a:rPr lang="en-US" sz="2400" dirty="0" err="1">
                <a:solidFill>
                  <a:srgbClr val="444B51"/>
                </a:solidFill>
                <a:latin typeface="+mn-lt"/>
              </a:rPr>
              <a:t>kph</a:t>
            </a:r>
            <a:endParaRPr lang="en-US" sz="2400" dirty="0">
              <a:solidFill>
                <a:srgbClr val="444B51"/>
              </a:solidFill>
              <a:latin typeface="+mn-lt"/>
            </a:endParaRPr>
          </a:p>
          <a:p>
            <a:pPr marL="342900" indent="-342900">
              <a:buFont typeface="Arial" panose="020B0604020202020204" pitchFamily="34" charset="0"/>
              <a:buChar char="•"/>
            </a:pPr>
            <a:r>
              <a:rPr lang="en-US" sz="2400" b="1" dirty="0">
                <a:latin typeface="+mn-lt"/>
              </a:rPr>
              <a:t>Trucks</a:t>
            </a:r>
            <a:r>
              <a:rPr lang="en-US" sz="2400" dirty="0">
                <a:latin typeface="+mn-lt"/>
              </a:rPr>
              <a:t>: US interstate: 80 – 100 </a:t>
            </a:r>
            <a:r>
              <a:rPr lang="en-US" sz="2400" dirty="0" err="1">
                <a:latin typeface="+mn-lt"/>
              </a:rPr>
              <a:t>kph</a:t>
            </a:r>
            <a:r>
              <a:rPr lang="en-US" sz="2400" dirty="0">
                <a:latin typeface="+mn-lt"/>
              </a:rPr>
              <a:t>; </a:t>
            </a:r>
          </a:p>
          <a:p>
            <a:pPr marL="800100" lvl="1" indent="-342900">
              <a:buFont typeface="Arial" panose="020B0604020202020204" pitchFamily="34" charset="0"/>
              <a:buChar char="•"/>
            </a:pPr>
            <a:r>
              <a:rPr lang="en-US" sz="2400" dirty="0">
                <a:latin typeface="+mn-lt"/>
              </a:rPr>
              <a:t>China: 20 to 40 </a:t>
            </a:r>
            <a:r>
              <a:rPr lang="en-US" sz="2400" dirty="0" err="1">
                <a:latin typeface="+mn-lt"/>
              </a:rPr>
              <a:t>kph</a:t>
            </a:r>
            <a:r>
              <a:rPr lang="en-US" sz="2400" dirty="0">
                <a:latin typeface="+mn-lt"/>
              </a:rPr>
              <a:t>;</a:t>
            </a:r>
          </a:p>
          <a:p>
            <a:pPr marL="800100" lvl="1" indent="-342900">
              <a:buFont typeface="Arial" panose="020B0604020202020204" pitchFamily="34" charset="0"/>
              <a:buChar char="•"/>
            </a:pPr>
            <a:r>
              <a:rPr lang="en-US" sz="2400" dirty="0">
                <a:latin typeface="+mn-lt"/>
              </a:rPr>
              <a:t>Russia: long-distance national highway 80 </a:t>
            </a:r>
            <a:r>
              <a:rPr lang="en-US" sz="2400" dirty="0" err="1">
                <a:latin typeface="+mn-lt"/>
              </a:rPr>
              <a:t>kph</a:t>
            </a:r>
            <a:r>
              <a:rPr lang="en-US" sz="2400" i="1" dirty="0">
                <a:latin typeface="+mn-lt"/>
              </a:rPr>
              <a:t>.</a:t>
            </a:r>
            <a:endParaRPr lang="en-US" sz="2400" dirty="0">
              <a:latin typeface="+mn-lt"/>
            </a:endParaRPr>
          </a:p>
        </p:txBody>
      </p:sp>
    </p:spTree>
    <p:extLst>
      <p:ext uri="{BB962C8B-B14F-4D97-AF65-F5344CB8AC3E}">
        <p14:creationId xmlns:p14="http://schemas.microsoft.com/office/powerpoint/2010/main" val="1845439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5CB13-0443-4D83-8FBB-09B55E0F065B}"/>
              </a:ext>
            </a:extLst>
          </p:cNvPr>
          <p:cNvSpPr>
            <a:spLocks noGrp="1"/>
          </p:cNvSpPr>
          <p:nvPr>
            <p:ph type="title"/>
          </p:nvPr>
        </p:nvSpPr>
        <p:spPr/>
        <p:txBody>
          <a:bodyPr/>
          <a:lstStyle/>
          <a:p>
            <a:r>
              <a:rPr lang="en-US" dirty="0"/>
              <a:t>Communication Speed</a:t>
            </a:r>
          </a:p>
        </p:txBody>
      </p:sp>
      <p:sp>
        <p:nvSpPr>
          <p:cNvPr id="3" name="Content Placeholder 2">
            <a:extLst>
              <a:ext uri="{FF2B5EF4-FFF2-40B4-BE49-F238E27FC236}">
                <a16:creationId xmlns:a16="http://schemas.microsoft.com/office/drawing/2014/main" id="{41DE5238-898A-4D6E-AA2F-D90A16D7804D}"/>
              </a:ext>
            </a:extLst>
          </p:cNvPr>
          <p:cNvSpPr>
            <a:spLocks noGrp="1"/>
          </p:cNvSpPr>
          <p:nvPr>
            <p:ph idx="1"/>
          </p:nvPr>
        </p:nvSpPr>
        <p:spPr>
          <a:xfrm>
            <a:off x="457200" y="1600200"/>
            <a:ext cx="8229600" cy="4876800"/>
          </a:xfrm>
        </p:spPr>
        <p:txBody>
          <a:bodyPr>
            <a:normAutofit/>
          </a:bodyPr>
          <a:lstStyle/>
          <a:p>
            <a:r>
              <a:rPr lang="en-US" sz="2400" dirty="0">
                <a:solidFill>
                  <a:srgbClr val="000066"/>
                </a:solidFill>
              </a:rPr>
              <a:t>Prior to 1866 letters were delivered by the postal services between </a:t>
            </a:r>
            <a:r>
              <a:rPr lang="en-US" sz="2400" b="1" dirty="0">
                <a:solidFill>
                  <a:srgbClr val="000066"/>
                </a:solidFill>
              </a:rPr>
              <a:t>New York and London in about 2 weeks</a:t>
            </a:r>
            <a:r>
              <a:rPr lang="en-US" sz="2400" dirty="0">
                <a:solidFill>
                  <a:srgbClr val="000066"/>
                </a:solidFill>
              </a:rPr>
              <a:t>. </a:t>
            </a:r>
          </a:p>
          <a:p>
            <a:r>
              <a:rPr lang="en-US" sz="2400" dirty="0">
                <a:solidFill>
                  <a:srgbClr val="000066"/>
                </a:solidFill>
              </a:rPr>
              <a:t>Reliable transatlantic telegraph was available and working from 1866, and within Europe and America, all major cities were connected by that time</a:t>
            </a:r>
          </a:p>
          <a:p>
            <a:r>
              <a:rPr lang="en-US" sz="2400" dirty="0">
                <a:solidFill>
                  <a:srgbClr val="000066"/>
                </a:solidFill>
              </a:rPr>
              <a:t>By mid-1968, transatlantic cable capacity had increased to the point where </a:t>
            </a:r>
            <a:r>
              <a:rPr lang="en-US" sz="2400" i="1" dirty="0">
                <a:solidFill>
                  <a:srgbClr val="000066"/>
                </a:solidFill>
              </a:rPr>
              <a:t>scheduling</a:t>
            </a:r>
            <a:r>
              <a:rPr lang="en-US" sz="2400" dirty="0">
                <a:solidFill>
                  <a:srgbClr val="000066"/>
                </a:solidFill>
              </a:rPr>
              <a:t> telephone calls between Western Europe, the UK, and USA was no longer necessary and calls were completed on demand. </a:t>
            </a:r>
          </a:p>
          <a:p>
            <a:r>
              <a:rPr lang="en-US" sz="2400" dirty="0">
                <a:solidFill>
                  <a:srgbClr val="000066"/>
                </a:solidFill>
              </a:rPr>
              <a:t>Transatlantic International Direct Dialing between New York City and London was introduced in 1970 with service extended to the whole of the USA and the 6 largest UK cities in 1971. </a:t>
            </a:r>
          </a:p>
        </p:txBody>
      </p:sp>
      <p:sp>
        <p:nvSpPr>
          <p:cNvPr id="4" name="Slide Number Placeholder 3">
            <a:extLst>
              <a:ext uri="{FF2B5EF4-FFF2-40B4-BE49-F238E27FC236}">
                <a16:creationId xmlns:a16="http://schemas.microsoft.com/office/drawing/2014/main" id="{67488228-71BF-4CE7-8C20-7977210FB474}"/>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31</a:t>
            </a:fld>
            <a:endParaRPr lang="en-US" altLang="en-US" dirty="0"/>
          </a:p>
        </p:txBody>
      </p:sp>
    </p:spTree>
    <p:extLst>
      <p:ext uri="{BB962C8B-B14F-4D97-AF65-F5344CB8AC3E}">
        <p14:creationId xmlns:p14="http://schemas.microsoft.com/office/powerpoint/2010/main" val="3735285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A7F0-AA60-4EF8-BEB3-D070B1596727}"/>
              </a:ext>
            </a:extLst>
          </p:cNvPr>
          <p:cNvSpPr>
            <a:spLocks noGrp="1"/>
          </p:cNvSpPr>
          <p:nvPr>
            <p:ph type="title"/>
          </p:nvPr>
        </p:nvSpPr>
        <p:spPr/>
        <p:txBody>
          <a:bodyPr>
            <a:normAutofit/>
          </a:bodyPr>
          <a:lstStyle/>
          <a:p>
            <a:r>
              <a:rPr lang="en-US" b="1" dirty="0"/>
              <a:t>Rethinking Some Assumptions About Global Business</a:t>
            </a:r>
            <a:endParaRPr lang="en-US" dirty="0"/>
          </a:p>
        </p:txBody>
      </p:sp>
      <p:sp>
        <p:nvSpPr>
          <p:cNvPr id="3" name="Content Placeholder 2">
            <a:extLst>
              <a:ext uri="{FF2B5EF4-FFF2-40B4-BE49-F238E27FC236}">
                <a16:creationId xmlns:a16="http://schemas.microsoft.com/office/drawing/2014/main" id="{77E5B18B-903D-48A3-9F17-DABF29307271}"/>
              </a:ext>
            </a:extLst>
          </p:cNvPr>
          <p:cNvSpPr>
            <a:spLocks noGrp="1"/>
          </p:cNvSpPr>
          <p:nvPr>
            <p:ph idx="1"/>
          </p:nvPr>
        </p:nvSpPr>
        <p:spPr/>
        <p:txBody>
          <a:bodyPr>
            <a:normAutofit/>
          </a:bodyPr>
          <a:lstStyle/>
          <a:p>
            <a:r>
              <a:rPr lang="en-US" sz="3200" dirty="0"/>
              <a:t>Companies may be profiting, but they're not investing those profits in long-term growth. For more, read </a:t>
            </a:r>
            <a:r>
              <a:rPr lang="en-US" sz="3200" dirty="0">
                <a:hlinkClick r:id="rId2"/>
              </a:rPr>
              <a:t>"An Agenda for the Future of Global Business."</a:t>
            </a:r>
            <a:endParaRPr lang="en-US" sz="3200" dirty="0"/>
          </a:p>
          <a:p>
            <a:r>
              <a:rPr lang="en-US" sz="3200" cap="all" dirty="0"/>
              <a:t>APRIL 10, 2017</a:t>
            </a:r>
          </a:p>
          <a:p>
            <a:r>
              <a:rPr lang="en-US" sz="3200" dirty="0"/>
              <a:t>1:59 min.</a:t>
            </a:r>
          </a:p>
          <a:p>
            <a:pPr marL="0" indent="0">
              <a:buNone/>
            </a:pPr>
            <a:r>
              <a:rPr lang="en-US" sz="3200" dirty="0">
                <a:hlinkClick r:id="rId3"/>
              </a:rPr>
              <a:t>https://hbr.org/video/5392487464001/rethinking-some-assumptions-about-global-business</a:t>
            </a:r>
            <a:endParaRPr lang="en-US" sz="3200" dirty="0"/>
          </a:p>
          <a:p>
            <a:pPr marL="0" indent="0">
              <a:buNone/>
            </a:pPr>
            <a:endParaRPr lang="en-US" sz="3200" dirty="0"/>
          </a:p>
        </p:txBody>
      </p:sp>
      <p:sp>
        <p:nvSpPr>
          <p:cNvPr id="4" name="Slide Number Placeholder 3">
            <a:extLst>
              <a:ext uri="{FF2B5EF4-FFF2-40B4-BE49-F238E27FC236}">
                <a16:creationId xmlns:a16="http://schemas.microsoft.com/office/drawing/2014/main" id="{88F02CEF-CC14-41AA-8EE9-A69EB102D47A}"/>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32</a:t>
            </a:fld>
            <a:endParaRPr lang="en-US" altLang="en-US" dirty="0"/>
          </a:p>
        </p:txBody>
      </p:sp>
    </p:spTree>
    <p:extLst>
      <p:ext uri="{BB962C8B-B14F-4D97-AF65-F5344CB8AC3E}">
        <p14:creationId xmlns:p14="http://schemas.microsoft.com/office/powerpoint/2010/main" val="1337333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C95BF97-6855-4BB5-B790-B692624A21A9}"/>
              </a:ext>
            </a:extLst>
          </p:cNvPr>
          <p:cNvSpPr>
            <a:spLocks noGrp="1" noChangeArrowheads="1"/>
          </p:cNvSpPr>
          <p:nvPr>
            <p:ph type="title"/>
          </p:nvPr>
        </p:nvSpPr>
        <p:spPr/>
        <p:txBody>
          <a:bodyPr/>
          <a:lstStyle/>
          <a:p>
            <a:pPr eaLnBrk="1" hangingPunct="1"/>
            <a:r>
              <a:rPr lang="en-US" altLang="en-US" sz="3200" dirty="0"/>
              <a:t>Introduction – </a:t>
            </a:r>
            <a:r>
              <a:rPr lang="en-US" altLang="en-US" sz="3200" b="1" dirty="0"/>
              <a:t>International Business</a:t>
            </a:r>
          </a:p>
        </p:txBody>
      </p:sp>
      <p:sp>
        <p:nvSpPr>
          <p:cNvPr id="14339" name="Rectangle 3">
            <a:extLst>
              <a:ext uri="{FF2B5EF4-FFF2-40B4-BE49-F238E27FC236}">
                <a16:creationId xmlns:a16="http://schemas.microsoft.com/office/drawing/2014/main" id="{5B4B2F5E-DCBC-42A4-B894-5C4F419E3DCC}"/>
              </a:ext>
            </a:extLst>
          </p:cNvPr>
          <p:cNvSpPr>
            <a:spLocks noGrp="1" noChangeArrowheads="1"/>
          </p:cNvSpPr>
          <p:nvPr>
            <p:ph idx="1"/>
          </p:nvPr>
        </p:nvSpPr>
        <p:spPr>
          <a:xfrm>
            <a:off x="457200" y="1641475"/>
            <a:ext cx="8229600" cy="4530725"/>
          </a:xfrm>
        </p:spPr>
        <p:txBody>
          <a:bodyPr>
            <a:normAutofit/>
          </a:bodyPr>
          <a:lstStyle/>
          <a:p>
            <a:pPr eaLnBrk="1" hangingPunct="1"/>
            <a:r>
              <a:rPr lang="en-US" altLang="en-US" sz="3200" dirty="0"/>
              <a:t>Business transactions that involve crossing international borders.</a:t>
            </a:r>
          </a:p>
          <a:p>
            <a:pPr eaLnBrk="1" hangingPunct="1"/>
            <a:r>
              <a:rPr lang="en-US" altLang="en-US" sz="3200" b="1" dirty="0"/>
              <a:t>International business</a:t>
            </a:r>
            <a:r>
              <a:rPr lang="en-US" altLang="en-US" sz="3200" dirty="0"/>
              <a:t> consists of all commercial transactions—including sales, investments, and transportation—that take place between two or more countries</a:t>
            </a:r>
          </a:p>
          <a:p>
            <a:pPr lvl="1" eaLnBrk="1" hangingPunct="1"/>
            <a:r>
              <a:rPr lang="en-US" altLang="en-US" sz="3200" dirty="0">
                <a:ea typeface="Arial" panose="020B0604020202020204" pitchFamily="34" charset="0"/>
              </a:rPr>
              <a:t>increasingly foreign countries are a source of both production and sales for initially domestic-only companies</a:t>
            </a:r>
          </a:p>
          <a:p>
            <a:pPr eaLnBrk="1" hangingPunct="1"/>
            <a:endParaRPr lang="en-US" altLang="en-US" sz="3200" dirty="0"/>
          </a:p>
        </p:txBody>
      </p:sp>
      <p:sp>
        <p:nvSpPr>
          <p:cNvPr id="14340" name="Footer Placeholder 4">
            <a:extLst>
              <a:ext uri="{FF2B5EF4-FFF2-40B4-BE49-F238E27FC236}">
                <a16:creationId xmlns:a16="http://schemas.microsoft.com/office/drawing/2014/main" id="{074C120B-2AA6-45EF-8AE4-84CD55C3EF5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0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endParaRPr lang="en-US" altLang="en-US" sz="1000" dirty="0">
              <a:solidFill>
                <a:schemeClr val="tx1"/>
              </a:solidFill>
            </a:endParaRPr>
          </a:p>
        </p:txBody>
      </p:sp>
      <p:sp>
        <p:nvSpPr>
          <p:cNvPr id="14341" name="Slide Number Placeholder 5">
            <a:extLst>
              <a:ext uri="{FF2B5EF4-FFF2-40B4-BE49-F238E27FC236}">
                <a16:creationId xmlns:a16="http://schemas.microsoft.com/office/drawing/2014/main" id="{7246D68E-99BE-457D-97D2-ED1E05506D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0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a:solidFill>
                  <a:schemeClr val="tx1"/>
                </a:solidFill>
              </a:rPr>
              <a:t>1-</a:t>
            </a:r>
            <a:fld id="{84C076FD-D897-4714-AE56-184EFC3B9D83}" type="slidenum">
              <a:rPr lang="en-US" altLang="en-US" sz="1000" smtClean="0">
                <a:solidFill>
                  <a:schemeClr val="tx1"/>
                </a:solidFill>
              </a:rPr>
              <a:pPr>
                <a:spcBef>
                  <a:spcPct val="0"/>
                </a:spcBef>
                <a:buClrTx/>
                <a:buSzTx/>
                <a:buFontTx/>
                <a:buNone/>
              </a:pPr>
              <a:t>33</a:t>
            </a:fld>
            <a:endParaRPr lang="en-US" altLang="en-US" sz="1000">
              <a:solidFill>
                <a:schemeClr val="tx1"/>
              </a:solidFill>
            </a:endParaRPr>
          </a:p>
        </p:txBody>
      </p:sp>
    </p:spTree>
    <p:extLst>
      <p:ext uri="{BB962C8B-B14F-4D97-AF65-F5344CB8AC3E}">
        <p14:creationId xmlns:p14="http://schemas.microsoft.com/office/powerpoint/2010/main" val="612316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723FF1-D7AD-4921-9658-D6783BF17329}"/>
              </a:ext>
            </a:extLst>
          </p:cNvPr>
          <p:cNvSpPr>
            <a:spLocks noGrp="1"/>
          </p:cNvSpPr>
          <p:nvPr>
            <p:ph type="title"/>
          </p:nvPr>
        </p:nvSpPr>
        <p:spPr>
          <a:xfrm>
            <a:off x="628650" y="365126"/>
            <a:ext cx="7886700" cy="1341437"/>
          </a:xfrm>
        </p:spPr>
        <p:txBody>
          <a:bodyPr>
            <a:normAutofit fontScale="90000"/>
          </a:bodyPr>
          <a:lstStyle/>
          <a:p>
            <a:r>
              <a:rPr lang="en-US" sz="3600" b="1" dirty="0" err="1"/>
              <a:t>Labour</a:t>
            </a:r>
            <a:r>
              <a:rPr lang="en-US" sz="3600" b="1" dirty="0"/>
              <a:t> and production costs</a:t>
            </a:r>
            <a:r>
              <a:rPr lang="en-US" sz="3600" dirty="0"/>
              <a:t>: More people live inside this area than outside it.</a:t>
            </a:r>
          </a:p>
        </p:txBody>
      </p:sp>
      <p:sp>
        <p:nvSpPr>
          <p:cNvPr id="4" name="Slide Number Placeholder 3">
            <a:extLst>
              <a:ext uri="{FF2B5EF4-FFF2-40B4-BE49-F238E27FC236}">
                <a16:creationId xmlns:a16="http://schemas.microsoft.com/office/drawing/2014/main" id="{98880F64-AA06-4A4F-8D3F-3C712B5E7371}"/>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34</a:t>
            </a:fld>
            <a:endParaRPr lang="en-US" altLang="en-US" dirty="0"/>
          </a:p>
        </p:txBody>
      </p:sp>
      <p:pic>
        <p:nvPicPr>
          <p:cNvPr id="7" name="Picture 6" descr="A picture containing plate, cake, indoor, table&#10;&#10;Description generated with high confidence">
            <a:extLst>
              <a:ext uri="{FF2B5EF4-FFF2-40B4-BE49-F238E27FC236}">
                <a16:creationId xmlns:a16="http://schemas.microsoft.com/office/drawing/2014/main" id="{0647F292-C248-41A3-B3F6-92AE18F94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63" y="1928020"/>
            <a:ext cx="7481454" cy="4572000"/>
          </a:xfrm>
          <a:prstGeom prst="rect">
            <a:avLst/>
          </a:prstGeom>
        </p:spPr>
      </p:pic>
    </p:spTree>
    <p:extLst>
      <p:ext uri="{BB962C8B-B14F-4D97-AF65-F5344CB8AC3E}">
        <p14:creationId xmlns:p14="http://schemas.microsoft.com/office/powerpoint/2010/main" val="1132793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2073-EDF8-4445-B8B3-09DCA7F31768}"/>
              </a:ext>
            </a:extLst>
          </p:cNvPr>
          <p:cNvSpPr>
            <a:spLocks noGrp="1"/>
          </p:cNvSpPr>
          <p:nvPr>
            <p:ph type="title"/>
          </p:nvPr>
        </p:nvSpPr>
        <p:spPr/>
        <p:txBody>
          <a:bodyPr/>
          <a:lstStyle/>
          <a:p>
            <a:r>
              <a:rPr lang="en-US" dirty="0"/>
              <a:t>Moving things around</a:t>
            </a:r>
          </a:p>
        </p:txBody>
      </p:sp>
      <p:sp>
        <p:nvSpPr>
          <p:cNvPr id="3" name="Content Placeholder 2">
            <a:extLst>
              <a:ext uri="{FF2B5EF4-FFF2-40B4-BE49-F238E27FC236}">
                <a16:creationId xmlns:a16="http://schemas.microsoft.com/office/drawing/2014/main" id="{1D20D769-C109-4417-BD38-C9D63C3DF93B}"/>
              </a:ext>
            </a:extLst>
          </p:cNvPr>
          <p:cNvSpPr>
            <a:spLocks noGrp="1"/>
          </p:cNvSpPr>
          <p:nvPr>
            <p:ph idx="1"/>
          </p:nvPr>
        </p:nvSpPr>
        <p:spPr>
          <a:xfrm>
            <a:off x="457200" y="1600200"/>
            <a:ext cx="8229600" cy="4953000"/>
          </a:xfrm>
        </p:spPr>
        <p:txBody>
          <a:bodyPr>
            <a:normAutofit lnSpcReduction="10000"/>
          </a:bodyPr>
          <a:lstStyle/>
          <a:p>
            <a:r>
              <a:rPr lang="en-US" b="1" dirty="0"/>
              <a:t>Supply-chain management </a:t>
            </a:r>
            <a:r>
              <a:rPr lang="en-US" dirty="0"/>
              <a:t>refers to activities in the value chain that occur outside the company, </a:t>
            </a:r>
          </a:p>
          <a:p>
            <a:r>
              <a:rPr lang="en-US" dirty="0"/>
              <a:t>whereas </a:t>
            </a:r>
            <a:r>
              <a:rPr lang="en-US" b="1" dirty="0"/>
              <a:t>operations management </a:t>
            </a:r>
            <a:r>
              <a:rPr lang="en-US" dirty="0"/>
              <a:t>(also known as logistics management) often refers to internal activities. </a:t>
            </a:r>
          </a:p>
          <a:p>
            <a:r>
              <a:rPr lang="en-US" b="1" dirty="0"/>
              <a:t>Logistics</a:t>
            </a:r>
            <a:r>
              <a:rPr lang="en-US" dirty="0"/>
              <a:t> (also called </a:t>
            </a:r>
            <a:r>
              <a:rPr lang="en-US" b="1" dirty="0"/>
              <a:t>materials management</a:t>
            </a:r>
            <a:r>
              <a:rPr lang="en-US" dirty="0"/>
              <a:t>)—that part of the supply-chain process that plans, implements, and controls the efficient, effective flow and storage of goods, services, and related information from the point of origin to the point of consumption in order to meet customers’ requirements.</a:t>
            </a:r>
            <a:endParaRPr lang="en-US" dirty="0">
              <a:effectLst/>
            </a:endParaRPr>
          </a:p>
        </p:txBody>
      </p:sp>
      <p:sp>
        <p:nvSpPr>
          <p:cNvPr id="4" name="Slide Number Placeholder 3">
            <a:extLst>
              <a:ext uri="{FF2B5EF4-FFF2-40B4-BE49-F238E27FC236}">
                <a16:creationId xmlns:a16="http://schemas.microsoft.com/office/drawing/2014/main" id="{B39AF7D2-E7EE-4114-886E-5FCDD162D5A0}"/>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35</a:t>
            </a:fld>
            <a:endParaRPr lang="en-US" altLang="en-US" dirty="0"/>
          </a:p>
        </p:txBody>
      </p:sp>
    </p:spTree>
    <p:extLst>
      <p:ext uri="{BB962C8B-B14F-4D97-AF65-F5344CB8AC3E}">
        <p14:creationId xmlns:p14="http://schemas.microsoft.com/office/powerpoint/2010/main" val="221875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a:extLst>
              <a:ext uri="{FF2B5EF4-FFF2-40B4-BE49-F238E27FC236}">
                <a16:creationId xmlns:a16="http://schemas.microsoft.com/office/drawing/2014/main" id="{81BBE3BA-2BDD-4161-BC26-9A2B6A8DA72F}"/>
              </a:ext>
            </a:extLst>
          </p:cNvPr>
          <p:cNvSpPr>
            <a:spLocks noGrp="1" noChangeArrowheads="1"/>
          </p:cNvSpPr>
          <p:nvPr>
            <p:ph type="title"/>
          </p:nvPr>
        </p:nvSpPr>
        <p:spPr/>
        <p:txBody>
          <a:bodyPr/>
          <a:lstStyle/>
          <a:p>
            <a:pPr eaLnBrk="1" hangingPunct="1"/>
            <a:r>
              <a:rPr lang="en-US" altLang="en-US" sz="3200" dirty="0"/>
              <a:t>Globalization &amp; Supply Chain Management</a:t>
            </a:r>
          </a:p>
        </p:txBody>
      </p:sp>
      <p:sp>
        <p:nvSpPr>
          <p:cNvPr id="10245" name="Rectangle 3">
            <a:extLst>
              <a:ext uri="{FF2B5EF4-FFF2-40B4-BE49-F238E27FC236}">
                <a16:creationId xmlns:a16="http://schemas.microsoft.com/office/drawing/2014/main" id="{FFCAE995-DF43-448F-A2D4-760ADCC7F5F0}"/>
              </a:ext>
            </a:extLst>
          </p:cNvPr>
          <p:cNvSpPr>
            <a:spLocks noGrp="1" noChangeArrowheads="1"/>
          </p:cNvSpPr>
          <p:nvPr>
            <p:ph idx="1"/>
          </p:nvPr>
        </p:nvSpPr>
        <p:spPr/>
        <p:txBody>
          <a:bodyPr/>
          <a:lstStyle/>
          <a:p>
            <a:pPr eaLnBrk="1" hangingPunct="1"/>
            <a:r>
              <a:rPr lang="en-US" altLang="en-US" b="1" dirty="0">
                <a:solidFill>
                  <a:srgbClr val="0000CC"/>
                </a:solidFill>
              </a:rPr>
              <a:t>Effective</a:t>
            </a:r>
            <a:r>
              <a:rPr lang="en-US" altLang="en-US" dirty="0">
                <a:solidFill>
                  <a:schemeClr val="tx1"/>
                </a:solidFill>
              </a:rPr>
              <a:t> supply chain management</a:t>
            </a:r>
          </a:p>
          <a:p>
            <a:pPr lvl="1" eaLnBrk="1" hangingPunct="1"/>
            <a:r>
              <a:rPr lang="en-US" altLang="en-US" sz="2800" dirty="0">
                <a:solidFill>
                  <a:schemeClr val="tx1"/>
                </a:solidFill>
                <a:ea typeface="Arial" panose="020B0604020202020204" pitchFamily="34" charset="0"/>
              </a:rPr>
              <a:t>reduces costs</a:t>
            </a:r>
          </a:p>
          <a:p>
            <a:pPr lvl="1" eaLnBrk="1" hangingPunct="1"/>
            <a:r>
              <a:rPr lang="en-US" altLang="en-US" sz="2800" dirty="0">
                <a:solidFill>
                  <a:schemeClr val="tx1"/>
                </a:solidFill>
                <a:ea typeface="Arial" panose="020B0604020202020204" pitchFamily="34" charset="0"/>
              </a:rPr>
              <a:t>increases revenue</a:t>
            </a:r>
          </a:p>
        </p:txBody>
      </p:sp>
      <p:sp>
        <p:nvSpPr>
          <p:cNvPr id="10243" name="Slide Number Placeholder 5">
            <a:extLst>
              <a:ext uri="{FF2B5EF4-FFF2-40B4-BE49-F238E27FC236}">
                <a16:creationId xmlns:a16="http://schemas.microsoft.com/office/drawing/2014/main" id="{D5A51397-BA66-4CD9-B09B-F29411DAC63A}"/>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25E196E8-9765-4DAA-A3BF-D80FEFC09692}" type="slidenum">
              <a:rPr lang="en-US" altLang="en-US" sz="1000" smtClean="0">
                <a:solidFill>
                  <a:schemeClr val="tx1"/>
                </a:solidFill>
              </a:rPr>
              <a:pPr>
                <a:spcBef>
                  <a:spcPct val="0"/>
                </a:spcBef>
                <a:buClrTx/>
                <a:buSzTx/>
                <a:buFontTx/>
                <a:buNone/>
              </a:pPr>
              <a:t>36</a:t>
            </a:fld>
            <a:endParaRPr lang="en-US" altLang="en-US" sz="10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0407D6E8-8008-4E95-AEC2-CBFC67FF4544}"/>
              </a:ext>
            </a:extLst>
          </p:cNvPr>
          <p:cNvSpPr>
            <a:spLocks noGrp="1" noChangeArrowheads="1"/>
          </p:cNvSpPr>
          <p:nvPr>
            <p:ph type="title"/>
          </p:nvPr>
        </p:nvSpPr>
        <p:spPr/>
        <p:txBody>
          <a:bodyPr/>
          <a:lstStyle/>
          <a:p>
            <a:pPr eaLnBrk="1" hangingPunct="1"/>
            <a:r>
              <a:rPr lang="en-US" altLang="en-US" sz="3200" dirty="0"/>
              <a:t>What is Supply-Chain Management?</a:t>
            </a:r>
          </a:p>
        </p:txBody>
      </p:sp>
      <p:sp>
        <p:nvSpPr>
          <p:cNvPr id="12293" name="Rectangle 3">
            <a:extLst>
              <a:ext uri="{FF2B5EF4-FFF2-40B4-BE49-F238E27FC236}">
                <a16:creationId xmlns:a16="http://schemas.microsoft.com/office/drawing/2014/main" id="{114DA898-1F50-446F-A006-717BDB6B8F3D}"/>
              </a:ext>
            </a:extLst>
          </p:cNvPr>
          <p:cNvSpPr>
            <a:spLocks noGrp="1" noChangeArrowheads="1"/>
          </p:cNvSpPr>
          <p:nvPr>
            <p:ph idx="1"/>
          </p:nvPr>
        </p:nvSpPr>
        <p:spPr/>
        <p:txBody>
          <a:bodyPr/>
          <a:lstStyle/>
          <a:p>
            <a:pPr eaLnBrk="1" hangingPunct="1">
              <a:lnSpc>
                <a:spcPct val="90000"/>
              </a:lnSpc>
            </a:pPr>
            <a:r>
              <a:rPr lang="en-US" altLang="en-US" dirty="0"/>
              <a:t>The </a:t>
            </a:r>
            <a:r>
              <a:rPr lang="en-US" altLang="en-US" b="1" dirty="0"/>
              <a:t>supply chain </a:t>
            </a:r>
            <a:endParaRPr lang="en-US" altLang="en-US" dirty="0"/>
          </a:p>
          <a:p>
            <a:pPr lvl="1" eaLnBrk="1" hangingPunct="1">
              <a:lnSpc>
                <a:spcPct val="90000"/>
              </a:lnSpc>
            </a:pPr>
            <a:r>
              <a:rPr lang="en-US" altLang="en-US" dirty="0">
                <a:ea typeface="Arial" panose="020B0604020202020204" pitchFamily="34" charset="0"/>
              </a:rPr>
              <a:t>the network that links together the different aspects of the value chain, coordinating materials, information, and funds from the initial raw material supplier to the ultimate customer</a:t>
            </a:r>
          </a:p>
          <a:p>
            <a:pPr eaLnBrk="1" hangingPunct="1">
              <a:lnSpc>
                <a:spcPct val="90000"/>
              </a:lnSpc>
            </a:pPr>
            <a:r>
              <a:rPr lang="en-US" altLang="en-US" b="1" dirty="0"/>
              <a:t>Supply chain management</a:t>
            </a:r>
            <a:r>
              <a:rPr lang="en-US" altLang="en-US" dirty="0"/>
              <a:t> aka </a:t>
            </a:r>
            <a:r>
              <a:rPr lang="en-US" altLang="en-US" b="1" dirty="0"/>
              <a:t>operations and supply-chain management (OSM)</a:t>
            </a:r>
          </a:p>
          <a:p>
            <a:pPr lvl="1" eaLnBrk="1" hangingPunct="1">
              <a:lnSpc>
                <a:spcPct val="90000"/>
              </a:lnSpc>
            </a:pPr>
            <a:r>
              <a:rPr lang="en-US" altLang="en-US" dirty="0">
                <a:ea typeface="Arial" panose="020B0604020202020204" pitchFamily="34" charset="0"/>
              </a:rPr>
              <a:t>the design, operation, and improvement of systems that create and deliver the firm</a:t>
            </a:r>
            <a:r>
              <a:rPr lang="ja-JP" altLang="en-US" dirty="0">
                <a:ea typeface="MS PGothic" panose="020B0600070205080204" pitchFamily="34" charset="-128"/>
              </a:rPr>
              <a:t>’</a:t>
            </a:r>
            <a:r>
              <a:rPr lang="en-US" altLang="ja-JP" dirty="0">
                <a:ea typeface="MS PGothic" panose="020B0600070205080204" pitchFamily="34" charset="-128"/>
              </a:rPr>
              <a:t>s primary products and services </a:t>
            </a:r>
            <a:endParaRPr lang="en-US" altLang="en-US" dirty="0">
              <a:ea typeface="Arial" panose="020B0604020202020204" pitchFamily="34" charset="0"/>
            </a:endParaRPr>
          </a:p>
        </p:txBody>
      </p:sp>
      <p:sp>
        <p:nvSpPr>
          <p:cNvPr id="12291" name="Slide Number Placeholder 5">
            <a:extLst>
              <a:ext uri="{FF2B5EF4-FFF2-40B4-BE49-F238E27FC236}">
                <a16:creationId xmlns:a16="http://schemas.microsoft.com/office/drawing/2014/main" id="{7952DF08-6687-44F5-9CAD-2F749A9033E2}"/>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DFDB7219-637B-401D-B2D3-5528E144C1D2}" type="slidenum">
              <a:rPr lang="en-US" altLang="en-US" sz="1000" smtClean="0">
                <a:solidFill>
                  <a:schemeClr val="tx1"/>
                </a:solidFill>
              </a:rPr>
              <a:pPr>
                <a:spcBef>
                  <a:spcPct val="0"/>
                </a:spcBef>
                <a:buClrTx/>
                <a:buSzTx/>
                <a:buFontTx/>
                <a:buNone/>
              </a:pPr>
              <a:t>37</a:t>
            </a:fld>
            <a:endParaRPr lang="en-US" altLang="en-US" sz="100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38</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20199" cy="6858000"/>
          </a:xfrm>
          <a:prstGeom prst="rect">
            <a:avLst/>
          </a:prstGeom>
        </p:spPr>
      </p:pic>
    </p:spTree>
    <p:extLst>
      <p:ext uri="{BB962C8B-B14F-4D97-AF65-F5344CB8AC3E}">
        <p14:creationId xmlns:p14="http://schemas.microsoft.com/office/powerpoint/2010/main" val="1381029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261F0AE-C4E5-4D3C-96E8-15D64D6D75BF}"/>
              </a:ext>
            </a:extLst>
          </p:cNvPr>
          <p:cNvSpPr>
            <a:spLocks noGrp="1" noChangeArrowheads="1"/>
          </p:cNvSpPr>
          <p:nvPr>
            <p:ph type="title"/>
          </p:nvPr>
        </p:nvSpPr>
        <p:spPr/>
        <p:txBody>
          <a:bodyPr/>
          <a:lstStyle/>
          <a:p>
            <a:r>
              <a:rPr lang="en-US" altLang="en-US"/>
              <a:t>An integrated supply chain and operations model</a:t>
            </a:r>
          </a:p>
        </p:txBody>
      </p:sp>
      <p:pic>
        <p:nvPicPr>
          <p:cNvPr id="14339" name="Content Placeholder 5">
            <a:extLst>
              <a:ext uri="{FF2B5EF4-FFF2-40B4-BE49-F238E27FC236}">
                <a16:creationId xmlns:a16="http://schemas.microsoft.com/office/drawing/2014/main" id="{F45720C5-C925-4C7A-8843-E880945F69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557905"/>
            <a:ext cx="8048355" cy="4846320"/>
          </a:xfrm>
        </p:spPr>
      </p:pic>
      <p:sp>
        <p:nvSpPr>
          <p:cNvPr id="14341" name="Slide Number Placeholder 4">
            <a:extLst>
              <a:ext uri="{FF2B5EF4-FFF2-40B4-BE49-F238E27FC236}">
                <a16:creationId xmlns:a16="http://schemas.microsoft.com/office/drawing/2014/main" id="{3CB45FC7-B865-43C9-A31E-8A7F736A3CBA}"/>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809167BB-2E48-43E6-8BBF-6B9E1B8ABED2}" type="slidenum">
              <a:rPr lang="en-US" altLang="en-US" sz="1000" smtClean="0">
                <a:solidFill>
                  <a:schemeClr val="tx1"/>
                </a:solidFill>
              </a:rPr>
              <a:pPr>
                <a:spcBef>
                  <a:spcPct val="0"/>
                </a:spcBef>
                <a:buClrTx/>
                <a:buSzTx/>
                <a:buFontTx/>
                <a:buNone/>
              </a:pPr>
              <a:t>39</a:t>
            </a:fld>
            <a:endParaRPr lang="en-US" altLang="en-US" sz="10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CA30D-1D6E-4863-A8AD-51E3ABFDAC4F}"/>
              </a:ext>
            </a:extLst>
          </p:cNvPr>
          <p:cNvSpPr>
            <a:spLocks noGrp="1"/>
          </p:cNvSpPr>
          <p:nvPr>
            <p:ph type="title"/>
          </p:nvPr>
        </p:nvSpPr>
        <p:spPr>
          <a:xfrm>
            <a:off x="628650" y="365127"/>
            <a:ext cx="7886700" cy="1006474"/>
          </a:xfrm>
        </p:spPr>
        <p:txBody>
          <a:bodyPr/>
          <a:lstStyle/>
          <a:p>
            <a:r>
              <a:rPr lang="en-US" dirty="0"/>
              <a:t>Prof. Romie Littrell- Who am I?</a:t>
            </a:r>
          </a:p>
        </p:txBody>
      </p:sp>
      <p:sp>
        <p:nvSpPr>
          <p:cNvPr id="6" name="Content Placeholder 5">
            <a:extLst>
              <a:ext uri="{FF2B5EF4-FFF2-40B4-BE49-F238E27FC236}">
                <a16:creationId xmlns:a16="http://schemas.microsoft.com/office/drawing/2014/main" id="{F1CAF1F3-2DC6-4CE2-A359-867CC341333F}"/>
              </a:ext>
            </a:extLst>
          </p:cNvPr>
          <p:cNvSpPr>
            <a:spLocks noGrp="1"/>
          </p:cNvSpPr>
          <p:nvPr>
            <p:ph idx="1"/>
          </p:nvPr>
        </p:nvSpPr>
        <p:spPr>
          <a:xfrm>
            <a:off x="628650" y="1371601"/>
            <a:ext cx="7886700" cy="4805362"/>
          </a:xfrm>
        </p:spPr>
        <p:txBody>
          <a:bodyPr>
            <a:normAutofit lnSpcReduction="10000"/>
          </a:bodyPr>
          <a:lstStyle/>
          <a:p>
            <a:pPr marL="0" indent="0">
              <a:buNone/>
            </a:pPr>
            <a:r>
              <a:rPr lang="en-US" b="1" dirty="0"/>
              <a:t>Industry experience:, continued:</a:t>
            </a:r>
          </a:p>
          <a:p>
            <a:r>
              <a:rPr lang="en-US" dirty="0"/>
              <a:t>Olivetti/</a:t>
            </a:r>
            <a:r>
              <a:rPr lang="en-US" dirty="0" err="1"/>
              <a:t>Docutel</a:t>
            </a:r>
            <a:r>
              <a:rPr lang="en-US" dirty="0"/>
              <a:t>:  Atlanta, Georgia: Communications Systems Engineer for </a:t>
            </a:r>
            <a:r>
              <a:rPr lang="en-US" dirty="0" err="1"/>
              <a:t>Docutel</a:t>
            </a:r>
            <a:r>
              <a:rPr lang="en-US" dirty="0"/>
              <a:t> automatic teller machine systems (ATM, </a:t>
            </a:r>
            <a:r>
              <a:rPr lang="en-US" dirty="0" err="1"/>
              <a:t>Bancomat</a:t>
            </a:r>
            <a:r>
              <a:rPr lang="en-US" dirty="0"/>
              <a:t>)</a:t>
            </a:r>
          </a:p>
          <a:p>
            <a:r>
              <a:rPr lang="en-US" dirty="0"/>
              <a:t>IBM, Orlando, Florida: marketing and systems support, Computer Integrated Manufacturing Specialist at Kennedy Space Center, Florida</a:t>
            </a:r>
          </a:p>
          <a:p>
            <a:r>
              <a:rPr lang="en-US" dirty="0"/>
              <a:t>Owner and manager of a small business marketing industrial computer products, Orlando, Florida</a:t>
            </a:r>
          </a:p>
          <a:p>
            <a:r>
              <a:rPr lang="en-US" dirty="0"/>
              <a:t>Human Resource Manager, InterContinental Hotels Group, Zhengzhou, China</a:t>
            </a:r>
          </a:p>
        </p:txBody>
      </p:sp>
    </p:spTree>
    <p:extLst>
      <p:ext uri="{BB962C8B-B14F-4D97-AF65-F5344CB8AC3E}">
        <p14:creationId xmlns:p14="http://schemas.microsoft.com/office/powerpoint/2010/main" val="3315921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a:extLst>
              <a:ext uri="{FF2B5EF4-FFF2-40B4-BE49-F238E27FC236}">
                <a16:creationId xmlns:a16="http://schemas.microsoft.com/office/drawing/2014/main" id="{F3807B88-4B97-4681-8B19-432E45F6AC5C}"/>
              </a:ext>
            </a:extLst>
          </p:cNvPr>
          <p:cNvSpPr>
            <a:spLocks noGrp="1" noChangeArrowheads="1"/>
          </p:cNvSpPr>
          <p:nvPr>
            <p:ph type="title"/>
          </p:nvPr>
        </p:nvSpPr>
        <p:spPr/>
        <p:txBody>
          <a:bodyPr/>
          <a:lstStyle/>
          <a:p>
            <a:pPr eaLnBrk="1" hangingPunct="1"/>
            <a:r>
              <a:rPr lang="en-US" altLang="en-US" sz="3600" dirty="0"/>
              <a:t>Global Supply Chain Strategies</a:t>
            </a:r>
          </a:p>
        </p:txBody>
      </p:sp>
      <p:sp>
        <p:nvSpPr>
          <p:cNvPr id="18437" name="Rectangle 3">
            <a:extLst>
              <a:ext uri="{FF2B5EF4-FFF2-40B4-BE49-F238E27FC236}">
                <a16:creationId xmlns:a16="http://schemas.microsoft.com/office/drawing/2014/main" id="{5C6AFF47-C403-4525-A2A4-03ADDFAB4A5D}"/>
              </a:ext>
            </a:extLst>
          </p:cNvPr>
          <p:cNvSpPr>
            <a:spLocks noGrp="1" noChangeArrowheads="1"/>
          </p:cNvSpPr>
          <p:nvPr>
            <p:ph idx="1"/>
          </p:nvPr>
        </p:nvSpPr>
        <p:spPr/>
        <p:txBody>
          <a:bodyPr/>
          <a:lstStyle/>
          <a:p>
            <a:pPr eaLnBrk="1" hangingPunct="1"/>
            <a:r>
              <a:rPr lang="en-US" altLang="en-US" dirty="0">
                <a:solidFill>
                  <a:schemeClr val="tx1"/>
                </a:solidFill>
              </a:rPr>
              <a:t>Factors in supply chain strategy</a:t>
            </a:r>
          </a:p>
          <a:p>
            <a:pPr lvl="1" eaLnBrk="1" hangingPunct="1"/>
            <a:r>
              <a:rPr lang="en-US" altLang="en-US" sz="2800" dirty="0">
                <a:solidFill>
                  <a:schemeClr val="tx1"/>
                </a:solidFill>
                <a:ea typeface="Arial" panose="020B0604020202020204" pitchFamily="34" charset="0"/>
              </a:rPr>
              <a:t>Compatibility</a:t>
            </a:r>
          </a:p>
          <a:p>
            <a:pPr lvl="1" eaLnBrk="1" hangingPunct="1"/>
            <a:r>
              <a:rPr lang="en-US" altLang="en-US" sz="2800" dirty="0">
                <a:solidFill>
                  <a:schemeClr val="tx1"/>
                </a:solidFill>
                <a:ea typeface="Arial" panose="020B0604020202020204" pitchFamily="34" charset="0"/>
              </a:rPr>
              <a:t>Manufacturing Configuration</a:t>
            </a:r>
          </a:p>
          <a:p>
            <a:pPr lvl="1" eaLnBrk="1" hangingPunct="1"/>
            <a:r>
              <a:rPr lang="en-US" altLang="en-US" sz="2800" dirty="0">
                <a:solidFill>
                  <a:schemeClr val="tx1"/>
                </a:solidFill>
                <a:ea typeface="Arial" panose="020B0604020202020204" pitchFamily="34" charset="0"/>
              </a:rPr>
              <a:t>Coordination</a:t>
            </a:r>
          </a:p>
          <a:p>
            <a:pPr lvl="1" eaLnBrk="1" hangingPunct="1"/>
            <a:r>
              <a:rPr lang="en-US" altLang="en-US" sz="2800" dirty="0">
                <a:solidFill>
                  <a:schemeClr val="tx1"/>
                </a:solidFill>
                <a:ea typeface="Arial" panose="020B0604020202020204" pitchFamily="34" charset="0"/>
              </a:rPr>
              <a:t>Control</a:t>
            </a:r>
          </a:p>
          <a:p>
            <a:pPr eaLnBrk="1" hangingPunct="1"/>
            <a:endParaRPr lang="en-US" altLang="en-US" dirty="0"/>
          </a:p>
        </p:txBody>
      </p:sp>
      <p:sp>
        <p:nvSpPr>
          <p:cNvPr id="18435" name="Slide Number Placeholder 5">
            <a:extLst>
              <a:ext uri="{FF2B5EF4-FFF2-40B4-BE49-F238E27FC236}">
                <a16:creationId xmlns:a16="http://schemas.microsoft.com/office/drawing/2014/main" id="{480D3409-DDBE-43A2-AD47-E2BF548882D6}"/>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AEDF2B41-BE0B-43A6-8E94-AF20EB8AEF2D}" type="slidenum">
              <a:rPr lang="en-US" altLang="en-US" sz="1000" smtClean="0">
                <a:solidFill>
                  <a:schemeClr val="tx1"/>
                </a:solidFill>
              </a:rPr>
              <a:pPr>
                <a:spcBef>
                  <a:spcPct val="0"/>
                </a:spcBef>
                <a:buClrTx/>
                <a:buSzTx/>
                <a:buFontTx/>
                <a:buNone/>
              </a:pPr>
              <a:t>40</a:t>
            </a:fld>
            <a:endParaRPr lang="en-US" altLang="en-US" sz="1000"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A1D0490-7429-4DA0-A48B-A5E1E49E89F7}"/>
              </a:ext>
            </a:extLst>
          </p:cNvPr>
          <p:cNvSpPr>
            <a:spLocks noGrp="1" noChangeArrowheads="1"/>
          </p:cNvSpPr>
          <p:nvPr>
            <p:ph type="title"/>
          </p:nvPr>
        </p:nvSpPr>
        <p:spPr/>
        <p:txBody>
          <a:bodyPr/>
          <a:lstStyle/>
          <a:p>
            <a:r>
              <a:rPr lang="en-US" altLang="en-US"/>
              <a:t>Supplier Networks</a:t>
            </a:r>
          </a:p>
        </p:txBody>
      </p:sp>
      <p:sp>
        <p:nvSpPr>
          <p:cNvPr id="20483" name="Content Placeholder 2">
            <a:extLst>
              <a:ext uri="{FF2B5EF4-FFF2-40B4-BE49-F238E27FC236}">
                <a16:creationId xmlns:a16="http://schemas.microsoft.com/office/drawing/2014/main" id="{D86CBF44-F0F0-443E-9244-BE6B707F62B7}"/>
              </a:ext>
            </a:extLst>
          </p:cNvPr>
          <p:cNvSpPr>
            <a:spLocks noGrp="1"/>
          </p:cNvSpPr>
          <p:nvPr>
            <p:ph idx="1"/>
          </p:nvPr>
        </p:nvSpPr>
        <p:spPr/>
        <p:txBody>
          <a:bodyPr/>
          <a:lstStyle/>
          <a:p>
            <a:pPr>
              <a:buFont typeface="Wingdings" charset="0"/>
              <a:buChar char="p"/>
              <a:defRPr/>
            </a:pPr>
            <a:r>
              <a:rPr lang="en-US" sz="3200" b="1" dirty="0">
                <a:solidFill>
                  <a:schemeClr val="tx1"/>
                </a:solidFill>
                <a:ea typeface="ＭＳ Ｐゴシック" charset="0"/>
              </a:rPr>
              <a:t>Learning Objective</a:t>
            </a:r>
          </a:p>
          <a:p>
            <a:pPr marL="0" indent="0">
              <a:buFont typeface="Wingdings" charset="0"/>
              <a:buNone/>
              <a:defRPr/>
            </a:pPr>
            <a:r>
              <a:rPr lang="en-US" sz="3200" dirty="0">
                <a:solidFill>
                  <a:schemeClr val="tx1"/>
                </a:solidFill>
                <a:ea typeface="ＭＳ Ｐゴシック" charset="0"/>
              </a:rPr>
              <a:t>Show how supplier networks function</a:t>
            </a:r>
          </a:p>
          <a:p>
            <a:pPr>
              <a:buFont typeface="Wingdings" charset="0"/>
              <a:buChar char="p"/>
              <a:defRPr/>
            </a:pPr>
            <a:endParaRPr lang="en-US" sz="3200" b="1" dirty="0">
              <a:ea typeface="ＭＳ Ｐゴシック" charset="0"/>
            </a:endParaRPr>
          </a:p>
        </p:txBody>
      </p:sp>
      <p:sp>
        <p:nvSpPr>
          <p:cNvPr id="20485" name="Slide Number Placeholder 4">
            <a:extLst>
              <a:ext uri="{FF2B5EF4-FFF2-40B4-BE49-F238E27FC236}">
                <a16:creationId xmlns:a16="http://schemas.microsoft.com/office/drawing/2014/main" id="{F58B13B6-811E-48E2-9B56-F34D88C17F0F}"/>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E9A8AEFF-DAF6-44BD-ADC6-4E96BFCD8D51}" type="slidenum">
              <a:rPr lang="en-US" altLang="en-US" sz="1000" smtClean="0">
                <a:solidFill>
                  <a:schemeClr val="tx1"/>
                </a:solidFill>
              </a:rPr>
              <a:pPr>
                <a:spcBef>
                  <a:spcPct val="0"/>
                </a:spcBef>
                <a:buClrTx/>
                <a:buSzTx/>
                <a:buFontTx/>
                <a:buNone/>
              </a:pPr>
              <a:t>41</a:t>
            </a:fld>
            <a:endParaRPr lang="en-US" altLang="en-US" sz="1000"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48094E3-DD1C-49AE-8F63-E8D17740F9A8}"/>
              </a:ext>
            </a:extLst>
          </p:cNvPr>
          <p:cNvSpPr>
            <a:spLocks noGrp="1" noChangeArrowheads="1"/>
          </p:cNvSpPr>
          <p:nvPr>
            <p:ph type="title"/>
          </p:nvPr>
        </p:nvSpPr>
        <p:spPr/>
        <p:txBody>
          <a:bodyPr/>
          <a:lstStyle/>
          <a:p>
            <a:r>
              <a:rPr lang="en-US" altLang="en-US"/>
              <a:t>Supplier Networks</a:t>
            </a:r>
          </a:p>
        </p:txBody>
      </p:sp>
      <p:sp>
        <p:nvSpPr>
          <p:cNvPr id="22531" name="Content Placeholder 2">
            <a:extLst>
              <a:ext uri="{FF2B5EF4-FFF2-40B4-BE49-F238E27FC236}">
                <a16:creationId xmlns:a16="http://schemas.microsoft.com/office/drawing/2014/main" id="{4155966F-C049-451C-83A5-7C09A08FBC95}"/>
              </a:ext>
            </a:extLst>
          </p:cNvPr>
          <p:cNvSpPr>
            <a:spLocks noGrp="1" noChangeArrowheads="1"/>
          </p:cNvSpPr>
          <p:nvPr>
            <p:ph idx="1"/>
          </p:nvPr>
        </p:nvSpPr>
        <p:spPr/>
        <p:txBody>
          <a:bodyPr/>
          <a:lstStyle/>
          <a:p>
            <a:r>
              <a:rPr lang="en-US" altLang="en-US" b="1" dirty="0">
                <a:solidFill>
                  <a:schemeClr val="tx1"/>
                </a:solidFill>
              </a:rPr>
              <a:t>Sourcing</a:t>
            </a:r>
            <a:r>
              <a:rPr lang="en-US" altLang="en-US" dirty="0">
                <a:solidFill>
                  <a:schemeClr val="tx1"/>
                </a:solidFill>
              </a:rPr>
              <a:t> is the process of obtaining a supply of inputs (raw materials and parts) for production. </a:t>
            </a:r>
          </a:p>
          <a:p>
            <a:r>
              <a:rPr lang="en-US" altLang="en-US" b="1" dirty="0">
                <a:solidFill>
                  <a:schemeClr val="tx1"/>
                </a:solidFill>
              </a:rPr>
              <a:t>Global sourcing </a:t>
            </a:r>
            <a:r>
              <a:rPr lang="en-US" altLang="en-US" dirty="0">
                <a:solidFill>
                  <a:schemeClr val="tx1"/>
                </a:solidFill>
              </a:rPr>
              <a:t>is the process of materials management (which includes sourcing), inventory management, and transportation between suppliers, manufacturers and customers.</a:t>
            </a:r>
          </a:p>
          <a:p>
            <a:endParaRPr lang="en-US" altLang="en-US" dirty="0"/>
          </a:p>
        </p:txBody>
      </p:sp>
      <p:sp>
        <p:nvSpPr>
          <p:cNvPr id="22533" name="Slide Number Placeholder 4">
            <a:extLst>
              <a:ext uri="{FF2B5EF4-FFF2-40B4-BE49-F238E27FC236}">
                <a16:creationId xmlns:a16="http://schemas.microsoft.com/office/drawing/2014/main" id="{BA589ABA-8420-4673-B299-5F44CF4C93D4}"/>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5D3C17FE-6A90-47ED-832A-451573483E31}" type="slidenum">
              <a:rPr lang="en-US" altLang="en-US" sz="1000" smtClean="0">
                <a:solidFill>
                  <a:schemeClr val="tx1"/>
                </a:solidFill>
              </a:rPr>
              <a:pPr>
                <a:spcBef>
                  <a:spcPct val="0"/>
                </a:spcBef>
                <a:buClrTx/>
                <a:buSzTx/>
                <a:buFontTx/>
                <a:buNone/>
              </a:pPr>
              <a:t>42</a:t>
            </a:fld>
            <a:endParaRPr lang="en-US" altLang="en-US" sz="1000"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03996B2-6A46-4D49-9055-F4AF4BB9F8FC}"/>
              </a:ext>
            </a:extLst>
          </p:cNvPr>
          <p:cNvSpPr>
            <a:spLocks noGrp="1" noChangeArrowheads="1"/>
          </p:cNvSpPr>
          <p:nvPr>
            <p:ph type="title"/>
          </p:nvPr>
        </p:nvSpPr>
        <p:spPr/>
        <p:txBody>
          <a:bodyPr/>
          <a:lstStyle/>
          <a:p>
            <a:r>
              <a:rPr lang="en-US" altLang="en-US"/>
              <a:t>Global Sourcing</a:t>
            </a:r>
          </a:p>
        </p:txBody>
      </p:sp>
      <p:pic>
        <p:nvPicPr>
          <p:cNvPr id="24579" name="Content Placeholder 5">
            <a:extLst>
              <a:ext uri="{FF2B5EF4-FFF2-40B4-BE49-F238E27FC236}">
                <a16:creationId xmlns:a16="http://schemas.microsoft.com/office/drawing/2014/main" id="{6B0381E3-1085-4CB6-8A35-B7D4331184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086" y="1621857"/>
            <a:ext cx="8139818" cy="4663440"/>
          </a:xfrm>
        </p:spPr>
      </p:pic>
      <p:sp>
        <p:nvSpPr>
          <p:cNvPr id="24581" name="Slide Number Placeholder 4">
            <a:extLst>
              <a:ext uri="{FF2B5EF4-FFF2-40B4-BE49-F238E27FC236}">
                <a16:creationId xmlns:a16="http://schemas.microsoft.com/office/drawing/2014/main" id="{8DD24FF5-C444-4FD2-9493-94F2E3B58017}"/>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D0443C7D-B1F0-4A6A-9052-EECAE6E259A0}" type="slidenum">
              <a:rPr lang="en-US" altLang="en-US" sz="1000" smtClean="0">
                <a:solidFill>
                  <a:schemeClr val="tx1"/>
                </a:solidFill>
              </a:rPr>
              <a:pPr>
                <a:spcBef>
                  <a:spcPct val="0"/>
                </a:spcBef>
                <a:buClrTx/>
                <a:buSzTx/>
                <a:buFontTx/>
                <a:buNone/>
              </a:pPr>
              <a:t>43</a:t>
            </a:fld>
            <a:endParaRPr lang="en-US" altLang="en-US" sz="1000"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052531E-8657-4CB8-8A52-70C1F1C97E71}"/>
              </a:ext>
            </a:extLst>
          </p:cNvPr>
          <p:cNvSpPr>
            <a:spLocks noGrp="1" noChangeArrowheads="1"/>
          </p:cNvSpPr>
          <p:nvPr>
            <p:ph type="title"/>
          </p:nvPr>
        </p:nvSpPr>
        <p:spPr/>
        <p:txBody>
          <a:bodyPr/>
          <a:lstStyle/>
          <a:p>
            <a:r>
              <a:rPr lang="en-US" altLang="en-US"/>
              <a:t>Global Sourcing</a:t>
            </a:r>
          </a:p>
        </p:txBody>
      </p:sp>
      <p:sp>
        <p:nvSpPr>
          <p:cNvPr id="26627" name="Content Placeholder 2">
            <a:extLst>
              <a:ext uri="{FF2B5EF4-FFF2-40B4-BE49-F238E27FC236}">
                <a16:creationId xmlns:a16="http://schemas.microsoft.com/office/drawing/2014/main" id="{79EF60F8-0A30-43B3-A5E3-485764DC27A3}"/>
              </a:ext>
            </a:extLst>
          </p:cNvPr>
          <p:cNvSpPr>
            <a:spLocks noGrp="1" noChangeArrowheads="1"/>
          </p:cNvSpPr>
          <p:nvPr>
            <p:ph idx="1"/>
          </p:nvPr>
        </p:nvSpPr>
        <p:spPr/>
        <p:txBody>
          <a:bodyPr/>
          <a:lstStyle/>
          <a:p>
            <a:r>
              <a:rPr lang="en-US" altLang="en-US" b="1" dirty="0">
                <a:solidFill>
                  <a:schemeClr val="tx1"/>
                </a:solidFill>
              </a:rPr>
              <a:t>Outsourcing</a:t>
            </a:r>
            <a:r>
              <a:rPr lang="en-US" altLang="en-US" dirty="0">
                <a:solidFill>
                  <a:schemeClr val="tx1"/>
                </a:solidFill>
              </a:rPr>
              <a:t> is when a company externalizes a function or process to another business.</a:t>
            </a:r>
          </a:p>
          <a:p>
            <a:r>
              <a:rPr lang="en-US" altLang="en-US" b="1" dirty="0">
                <a:solidFill>
                  <a:schemeClr val="tx1"/>
                </a:solidFill>
              </a:rPr>
              <a:t>Contract Manufacturing </a:t>
            </a:r>
            <a:r>
              <a:rPr lang="en-US" altLang="en-US" dirty="0">
                <a:solidFill>
                  <a:schemeClr val="tx1"/>
                </a:solidFill>
              </a:rPr>
              <a:t>is when the entire manufacturing process is being handled by another firm.</a:t>
            </a:r>
          </a:p>
        </p:txBody>
      </p:sp>
      <p:sp>
        <p:nvSpPr>
          <p:cNvPr id="26629" name="Slide Number Placeholder 4">
            <a:extLst>
              <a:ext uri="{FF2B5EF4-FFF2-40B4-BE49-F238E27FC236}">
                <a16:creationId xmlns:a16="http://schemas.microsoft.com/office/drawing/2014/main" id="{4E5C6D23-7B9D-4284-9E70-707DEEA0EC14}"/>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EA45DA12-E5D8-4A48-808D-8EDB9A6EDBE5}" type="slidenum">
              <a:rPr lang="en-US" altLang="en-US" sz="1000" smtClean="0">
                <a:solidFill>
                  <a:schemeClr val="tx1"/>
                </a:solidFill>
              </a:rPr>
              <a:pPr>
                <a:spcBef>
                  <a:spcPct val="0"/>
                </a:spcBef>
                <a:buClrTx/>
                <a:buSzTx/>
                <a:buFontTx/>
                <a:buNone/>
              </a:pPr>
              <a:t>44</a:t>
            </a:fld>
            <a:endParaRPr lang="en-US" altLang="en-US" sz="10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21EDF92-7AEF-48C1-9A1A-3A54E33BEA11}"/>
              </a:ext>
            </a:extLst>
          </p:cNvPr>
          <p:cNvSpPr>
            <a:spLocks noGrp="1" noChangeArrowheads="1"/>
          </p:cNvSpPr>
          <p:nvPr>
            <p:ph type="title"/>
          </p:nvPr>
        </p:nvSpPr>
        <p:spPr/>
        <p:txBody>
          <a:bodyPr/>
          <a:lstStyle/>
          <a:p>
            <a:r>
              <a:rPr lang="en-US" altLang="en-US"/>
              <a:t>Why Global Sourcing?</a:t>
            </a:r>
          </a:p>
        </p:txBody>
      </p:sp>
      <p:sp>
        <p:nvSpPr>
          <p:cNvPr id="28675" name="Content Placeholder 2">
            <a:extLst>
              <a:ext uri="{FF2B5EF4-FFF2-40B4-BE49-F238E27FC236}">
                <a16:creationId xmlns:a16="http://schemas.microsoft.com/office/drawing/2014/main" id="{BFDCF02D-6607-4AFF-8864-03CA2D78ECD7}"/>
              </a:ext>
            </a:extLst>
          </p:cNvPr>
          <p:cNvSpPr>
            <a:spLocks noGrp="1" noChangeArrowheads="1"/>
          </p:cNvSpPr>
          <p:nvPr>
            <p:ph idx="1"/>
          </p:nvPr>
        </p:nvSpPr>
        <p:spPr/>
        <p:txBody>
          <a:bodyPr>
            <a:normAutofit/>
          </a:bodyPr>
          <a:lstStyle/>
          <a:p>
            <a:r>
              <a:rPr lang="en-US" altLang="en-US" sz="3200" dirty="0">
                <a:solidFill>
                  <a:schemeClr val="tx1"/>
                </a:solidFill>
              </a:rPr>
              <a:t>To reduce costs through cheaper labor, laxer work rules, and low land and facilities costs</a:t>
            </a:r>
          </a:p>
          <a:p>
            <a:r>
              <a:rPr lang="en-US" altLang="en-US" sz="3200" dirty="0">
                <a:solidFill>
                  <a:schemeClr val="tx1"/>
                </a:solidFill>
              </a:rPr>
              <a:t>To improve quality</a:t>
            </a:r>
          </a:p>
          <a:p>
            <a:r>
              <a:rPr lang="en-US" altLang="en-US" sz="3200" dirty="0">
                <a:solidFill>
                  <a:schemeClr val="tx1"/>
                </a:solidFill>
              </a:rPr>
              <a:t>To increase exposure to worldwide technology</a:t>
            </a:r>
          </a:p>
          <a:p>
            <a:r>
              <a:rPr lang="en-US" altLang="en-US" sz="3200" dirty="0">
                <a:solidFill>
                  <a:schemeClr val="tx1"/>
                </a:solidFill>
              </a:rPr>
              <a:t>To improve the delivery-of-supplies process</a:t>
            </a:r>
          </a:p>
        </p:txBody>
      </p:sp>
      <p:sp>
        <p:nvSpPr>
          <p:cNvPr id="28677" name="Slide Number Placeholder 4">
            <a:extLst>
              <a:ext uri="{FF2B5EF4-FFF2-40B4-BE49-F238E27FC236}">
                <a16:creationId xmlns:a16="http://schemas.microsoft.com/office/drawing/2014/main" id="{022169EF-CD44-4AC1-A1C1-85DAB3F9129C}"/>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E683E098-7199-4455-B701-99467000222F}" type="slidenum">
              <a:rPr lang="en-US" altLang="en-US" sz="1000" smtClean="0">
                <a:solidFill>
                  <a:schemeClr val="tx1"/>
                </a:solidFill>
              </a:rPr>
              <a:pPr>
                <a:spcBef>
                  <a:spcPct val="0"/>
                </a:spcBef>
                <a:buClrTx/>
                <a:buSzTx/>
                <a:buFontTx/>
                <a:buNone/>
              </a:pPr>
              <a:t>45</a:t>
            </a:fld>
            <a:endParaRPr lang="en-US" altLang="en-US" sz="1000"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B835FE2-B952-41CA-B9F5-4C3348684E71}"/>
              </a:ext>
            </a:extLst>
          </p:cNvPr>
          <p:cNvSpPr>
            <a:spLocks noGrp="1" noChangeArrowheads="1"/>
          </p:cNvSpPr>
          <p:nvPr>
            <p:ph type="title"/>
          </p:nvPr>
        </p:nvSpPr>
        <p:spPr/>
        <p:txBody>
          <a:bodyPr/>
          <a:lstStyle/>
          <a:p>
            <a:r>
              <a:rPr lang="en-US" altLang="en-US"/>
              <a:t>Why Global Sourcing?</a:t>
            </a:r>
          </a:p>
        </p:txBody>
      </p:sp>
      <p:sp>
        <p:nvSpPr>
          <p:cNvPr id="30723" name="Content Placeholder 2">
            <a:extLst>
              <a:ext uri="{FF2B5EF4-FFF2-40B4-BE49-F238E27FC236}">
                <a16:creationId xmlns:a16="http://schemas.microsoft.com/office/drawing/2014/main" id="{63B1595C-81DF-45BE-836E-4F8490EBA06D}"/>
              </a:ext>
            </a:extLst>
          </p:cNvPr>
          <p:cNvSpPr>
            <a:spLocks noGrp="1" noChangeArrowheads="1"/>
          </p:cNvSpPr>
          <p:nvPr>
            <p:ph idx="1"/>
          </p:nvPr>
        </p:nvSpPr>
        <p:spPr/>
        <p:txBody>
          <a:bodyPr/>
          <a:lstStyle/>
          <a:p>
            <a:r>
              <a:rPr lang="en-US" altLang="en-US" dirty="0">
                <a:solidFill>
                  <a:schemeClr val="tx1"/>
                </a:solidFill>
              </a:rPr>
              <a:t>To strengthen reliability of supply – supplementing domestic suppliers with foreign ones</a:t>
            </a:r>
          </a:p>
          <a:p>
            <a:r>
              <a:rPr lang="en-US" altLang="en-US" dirty="0">
                <a:solidFill>
                  <a:schemeClr val="tx1"/>
                </a:solidFill>
              </a:rPr>
              <a:t>To gain access to materials that are only available abroad</a:t>
            </a:r>
          </a:p>
          <a:p>
            <a:r>
              <a:rPr lang="en-US" altLang="en-US" dirty="0">
                <a:solidFill>
                  <a:schemeClr val="tx1"/>
                </a:solidFill>
              </a:rPr>
              <a:t>To establish presence in a foreign market</a:t>
            </a:r>
          </a:p>
          <a:p>
            <a:r>
              <a:rPr lang="en-US" altLang="en-US" dirty="0">
                <a:solidFill>
                  <a:schemeClr val="tx1"/>
                </a:solidFill>
              </a:rPr>
              <a:t>To satisfy offset requirements</a:t>
            </a:r>
          </a:p>
          <a:p>
            <a:r>
              <a:rPr lang="en-US" altLang="en-US" dirty="0">
                <a:solidFill>
                  <a:schemeClr val="tx1"/>
                </a:solidFill>
              </a:rPr>
              <a:t>To react to competitors</a:t>
            </a:r>
            <a:r>
              <a:rPr lang="ja-JP" altLang="en-US" dirty="0">
                <a:solidFill>
                  <a:schemeClr val="tx1"/>
                </a:solidFill>
              </a:rPr>
              <a:t>’</a:t>
            </a:r>
            <a:r>
              <a:rPr lang="en-US" altLang="ja-JP" dirty="0">
                <a:solidFill>
                  <a:schemeClr val="tx1"/>
                </a:solidFill>
              </a:rPr>
              <a:t> offshore sourcing practices </a:t>
            </a:r>
            <a:endParaRPr lang="en-US" altLang="en-US" dirty="0">
              <a:solidFill>
                <a:schemeClr val="tx1"/>
              </a:solidFill>
            </a:endParaRPr>
          </a:p>
        </p:txBody>
      </p:sp>
      <p:sp>
        <p:nvSpPr>
          <p:cNvPr id="30725" name="Slide Number Placeholder 4">
            <a:extLst>
              <a:ext uri="{FF2B5EF4-FFF2-40B4-BE49-F238E27FC236}">
                <a16:creationId xmlns:a16="http://schemas.microsoft.com/office/drawing/2014/main" id="{C7C225D7-A31B-4CB8-9331-88A241289ABF}"/>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8868653C-E0A5-448C-BF6E-73B4DB0F1672}" type="slidenum">
              <a:rPr lang="en-US" altLang="en-US" sz="1000" smtClean="0">
                <a:solidFill>
                  <a:schemeClr val="tx1"/>
                </a:solidFill>
              </a:rPr>
              <a:pPr>
                <a:spcBef>
                  <a:spcPct val="0"/>
                </a:spcBef>
                <a:buClrTx/>
                <a:buSzTx/>
                <a:buFontTx/>
                <a:buNone/>
              </a:pPr>
              <a:t>46</a:t>
            </a:fld>
            <a:endParaRPr lang="en-US" altLang="en-US" sz="1000"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61EFCF3-97E6-41BB-898A-E762E2D56BEE}"/>
              </a:ext>
            </a:extLst>
          </p:cNvPr>
          <p:cNvSpPr>
            <a:spLocks noGrp="1" noChangeArrowheads="1"/>
          </p:cNvSpPr>
          <p:nvPr>
            <p:ph type="title"/>
          </p:nvPr>
        </p:nvSpPr>
        <p:spPr/>
        <p:txBody>
          <a:bodyPr/>
          <a:lstStyle/>
          <a:p>
            <a:r>
              <a:rPr lang="en-US" altLang="en-US"/>
              <a:t>Global Sourcing</a:t>
            </a:r>
          </a:p>
        </p:txBody>
      </p:sp>
      <p:sp>
        <p:nvSpPr>
          <p:cNvPr id="32771" name="Content Placeholder 2">
            <a:extLst>
              <a:ext uri="{FF2B5EF4-FFF2-40B4-BE49-F238E27FC236}">
                <a16:creationId xmlns:a16="http://schemas.microsoft.com/office/drawing/2014/main" id="{1D132F52-1924-4EBB-B119-7023C7FBDD55}"/>
              </a:ext>
            </a:extLst>
          </p:cNvPr>
          <p:cNvSpPr>
            <a:spLocks noGrp="1" noChangeArrowheads="1"/>
          </p:cNvSpPr>
          <p:nvPr>
            <p:ph idx="1"/>
          </p:nvPr>
        </p:nvSpPr>
        <p:spPr/>
        <p:txBody>
          <a:bodyPr/>
          <a:lstStyle/>
          <a:p>
            <a:r>
              <a:rPr lang="en-US" altLang="en-US" b="1" dirty="0">
                <a:solidFill>
                  <a:schemeClr val="tx1"/>
                </a:solidFill>
              </a:rPr>
              <a:t>Vertical Integration </a:t>
            </a:r>
            <a:r>
              <a:rPr lang="en-US" altLang="en-US" dirty="0">
                <a:solidFill>
                  <a:schemeClr val="tx1"/>
                </a:solidFill>
              </a:rPr>
              <a:t>is when a company owns the entire supplier network, or at least a significant part of it.</a:t>
            </a:r>
          </a:p>
          <a:p>
            <a:r>
              <a:rPr lang="en-US" altLang="en-US" b="1" dirty="0">
                <a:solidFill>
                  <a:schemeClr val="tx1"/>
                </a:solidFill>
              </a:rPr>
              <a:t>Industrial Clusters </a:t>
            </a:r>
            <a:r>
              <a:rPr lang="en-US" altLang="en-US" dirty="0">
                <a:solidFill>
                  <a:schemeClr val="tx1"/>
                </a:solidFill>
              </a:rPr>
              <a:t>occur when buyers and suppliers locate close to each other to facilitate doing business.</a:t>
            </a:r>
          </a:p>
          <a:p>
            <a:pPr lvl="1"/>
            <a:r>
              <a:rPr lang="en-US" altLang="en-US" dirty="0">
                <a:solidFill>
                  <a:schemeClr val="tx1"/>
                </a:solidFill>
                <a:ea typeface="Arial" panose="020B0604020202020204" pitchFamily="34" charset="0"/>
              </a:rPr>
              <a:t>Dell Computer in Malaysia</a:t>
            </a:r>
          </a:p>
          <a:p>
            <a:r>
              <a:rPr lang="en-US" altLang="en-US" b="1" dirty="0">
                <a:solidFill>
                  <a:schemeClr val="tx1"/>
                </a:solidFill>
              </a:rPr>
              <a:t>Keiretsu – </a:t>
            </a:r>
            <a:r>
              <a:rPr lang="en-US" altLang="en-US" dirty="0">
                <a:solidFill>
                  <a:schemeClr val="tx1"/>
                </a:solidFill>
              </a:rPr>
              <a:t>Japanese group of independent companies that work together to manage the flow of goods</a:t>
            </a:r>
          </a:p>
        </p:txBody>
      </p:sp>
      <p:sp>
        <p:nvSpPr>
          <p:cNvPr id="32773" name="Slide Number Placeholder 4">
            <a:extLst>
              <a:ext uri="{FF2B5EF4-FFF2-40B4-BE49-F238E27FC236}">
                <a16:creationId xmlns:a16="http://schemas.microsoft.com/office/drawing/2014/main" id="{02817CC6-AF05-4981-B4AA-B764D108CAE3}"/>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0AA2F9F8-6FF6-457B-8BE3-183665D2C6F8}" type="slidenum">
              <a:rPr lang="en-US" altLang="en-US" sz="1000" smtClean="0">
                <a:solidFill>
                  <a:schemeClr val="tx1"/>
                </a:solidFill>
              </a:rPr>
              <a:pPr>
                <a:spcBef>
                  <a:spcPct val="0"/>
                </a:spcBef>
                <a:buClrTx/>
                <a:buSzTx/>
                <a:buFontTx/>
                <a:buNone/>
              </a:pPr>
              <a:t>47</a:t>
            </a:fld>
            <a:endParaRPr lang="en-US" altLang="en-US" sz="1000"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7278-9A32-414E-B370-2E7EA444F332}"/>
              </a:ext>
            </a:extLst>
          </p:cNvPr>
          <p:cNvSpPr>
            <a:spLocks noGrp="1"/>
          </p:cNvSpPr>
          <p:nvPr>
            <p:ph type="title"/>
          </p:nvPr>
        </p:nvSpPr>
        <p:spPr/>
        <p:txBody>
          <a:bodyPr>
            <a:noAutofit/>
          </a:bodyPr>
          <a:lstStyle/>
          <a:p>
            <a:r>
              <a:rPr lang="en-US" sz="3200" b="1" dirty="0"/>
              <a:t>Global Supply Chain Management Requires  High Speed, Accessible Communications</a:t>
            </a:r>
          </a:p>
        </p:txBody>
      </p:sp>
      <p:sp>
        <p:nvSpPr>
          <p:cNvPr id="3" name="Content Placeholder 2">
            <a:extLst>
              <a:ext uri="{FF2B5EF4-FFF2-40B4-BE49-F238E27FC236}">
                <a16:creationId xmlns:a16="http://schemas.microsoft.com/office/drawing/2014/main" id="{D5FECA68-C90A-43DF-8B3D-2DAB0B3E0D17}"/>
              </a:ext>
            </a:extLst>
          </p:cNvPr>
          <p:cNvSpPr>
            <a:spLocks noGrp="1"/>
          </p:cNvSpPr>
          <p:nvPr>
            <p:ph idx="1"/>
          </p:nvPr>
        </p:nvSpPr>
        <p:spPr/>
        <p:txBody>
          <a:bodyPr>
            <a:normAutofit/>
          </a:bodyPr>
          <a:lstStyle/>
          <a:p>
            <a:r>
              <a:rPr lang="en-US" sz="3200" i="1" dirty="0"/>
              <a:t>Foreign Policy </a:t>
            </a:r>
            <a:r>
              <a:rPr lang="en-US" sz="3200" dirty="0"/>
              <a:t>magazine: “China is trying to give the Internet a death blow”: </a:t>
            </a:r>
            <a:endParaRPr lang="en-US" sz="3200" u="sng" dirty="0"/>
          </a:p>
          <a:p>
            <a:pPr marL="0" indent="0">
              <a:buNone/>
            </a:pPr>
            <a:r>
              <a:rPr lang="en-US" sz="3200" dirty="0"/>
              <a:t> </a:t>
            </a:r>
            <a:r>
              <a:rPr lang="en-US" sz="3200" dirty="0">
                <a:hlinkClick r:id="rId2"/>
              </a:rPr>
              <a:t>http://foreignpolicy.com/2017/08/25/china-is-trying-to-give-the-internet-a-death-blow-vpn-technology/</a:t>
            </a:r>
            <a:endParaRPr lang="en-US" sz="3200" dirty="0"/>
          </a:p>
          <a:p>
            <a:endParaRPr lang="en-US" sz="3200" dirty="0"/>
          </a:p>
        </p:txBody>
      </p:sp>
      <p:sp>
        <p:nvSpPr>
          <p:cNvPr id="4" name="Slide Number Placeholder 3">
            <a:extLst>
              <a:ext uri="{FF2B5EF4-FFF2-40B4-BE49-F238E27FC236}">
                <a16:creationId xmlns:a16="http://schemas.microsoft.com/office/drawing/2014/main" id="{2F389DB2-A5F1-40F4-BD1A-039BA3103887}"/>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48</a:t>
            </a:fld>
            <a:endParaRPr lang="en-US" altLang="en-US" dirty="0"/>
          </a:p>
        </p:txBody>
      </p:sp>
    </p:spTree>
    <p:extLst>
      <p:ext uri="{BB962C8B-B14F-4D97-AF65-F5344CB8AC3E}">
        <p14:creationId xmlns:p14="http://schemas.microsoft.com/office/powerpoint/2010/main" val="1105599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D43EB529-02D0-44EB-8116-F0697AAAE9C8}"/>
              </a:ext>
            </a:extLst>
          </p:cNvPr>
          <p:cNvSpPr>
            <a:spLocks noGrp="1" noChangeArrowheads="1"/>
          </p:cNvSpPr>
          <p:nvPr>
            <p:ph type="title"/>
          </p:nvPr>
        </p:nvSpPr>
        <p:spPr/>
        <p:txBody>
          <a:bodyPr/>
          <a:lstStyle/>
          <a:p>
            <a:pPr eaLnBrk="1" hangingPunct="1"/>
            <a:r>
              <a:rPr lang="en-US" altLang="en-US"/>
              <a:t>The Make-or-Buy Decision </a:t>
            </a:r>
          </a:p>
        </p:txBody>
      </p:sp>
      <p:sp>
        <p:nvSpPr>
          <p:cNvPr id="34821" name="Rectangle 3">
            <a:extLst>
              <a:ext uri="{FF2B5EF4-FFF2-40B4-BE49-F238E27FC236}">
                <a16:creationId xmlns:a16="http://schemas.microsoft.com/office/drawing/2014/main" id="{2E49A0FB-AE29-4F3F-B37B-BFF82A80A746}"/>
              </a:ext>
            </a:extLst>
          </p:cNvPr>
          <p:cNvSpPr>
            <a:spLocks noGrp="1" noChangeArrowheads="1"/>
          </p:cNvSpPr>
          <p:nvPr>
            <p:ph idx="1"/>
          </p:nvPr>
        </p:nvSpPr>
        <p:spPr/>
        <p:txBody>
          <a:bodyPr/>
          <a:lstStyle/>
          <a:p>
            <a:pPr lvl="1" eaLnBrk="1" hangingPunct="1"/>
            <a:r>
              <a:rPr lang="en-US" altLang="en-US" sz="2800" dirty="0">
                <a:solidFill>
                  <a:schemeClr val="tx1"/>
                </a:solidFill>
                <a:ea typeface="Arial" panose="020B0604020202020204" pitchFamily="34" charset="0"/>
              </a:rPr>
              <a:t>Which production activities should take place in-house and which should be subcontracted to independent companies?</a:t>
            </a:r>
          </a:p>
          <a:p>
            <a:pPr eaLnBrk="1" hangingPunct="1"/>
            <a:endParaRPr lang="en-US" altLang="en-US" dirty="0"/>
          </a:p>
          <a:p>
            <a:pPr eaLnBrk="1" hangingPunct="1"/>
            <a:endParaRPr lang="en-US" altLang="en-US" dirty="0"/>
          </a:p>
        </p:txBody>
      </p:sp>
      <p:sp>
        <p:nvSpPr>
          <p:cNvPr id="34819" name="Slide Number Placeholder 5">
            <a:extLst>
              <a:ext uri="{FF2B5EF4-FFF2-40B4-BE49-F238E27FC236}">
                <a16:creationId xmlns:a16="http://schemas.microsoft.com/office/drawing/2014/main" id="{9982DD12-9496-4310-95B5-A8AB53066055}"/>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D3A3D9CE-D004-4B16-9BB1-653FB0E8BFBC}" type="slidenum">
              <a:rPr lang="en-US" altLang="en-US" sz="1000" smtClean="0">
                <a:solidFill>
                  <a:schemeClr val="tx1"/>
                </a:solidFill>
              </a:rPr>
              <a:pPr>
                <a:spcBef>
                  <a:spcPct val="0"/>
                </a:spcBef>
                <a:buClrTx/>
                <a:buSzTx/>
                <a:buFontTx/>
                <a:buNone/>
              </a:pPr>
              <a:t>49</a:t>
            </a:fld>
            <a:endParaRPr lang="en-US" altLang="en-US" sz="10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CA30D-1D6E-4863-A8AD-51E3ABFDAC4F}"/>
              </a:ext>
            </a:extLst>
          </p:cNvPr>
          <p:cNvSpPr>
            <a:spLocks noGrp="1"/>
          </p:cNvSpPr>
          <p:nvPr>
            <p:ph type="title"/>
          </p:nvPr>
        </p:nvSpPr>
        <p:spPr>
          <a:xfrm>
            <a:off x="628650" y="365127"/>
            <a:ext cx="7886700" cy="1006474"/>
          </a:xfrm>
        </p:spPr>
        <p:txBody>
          <a:bodyPr/>
          <a:lstStyle/>
          <a:p>
            <a:r>
              <a:rPr lang="en-US" dirty="0"/>
              <a:t>Prof. Romie Littrell- Who am I?</a:t>
            </a:r>
          </a:p>
        </p:txBody>
      </p:sp>
      <p:sp>
        <p:nvSpPr>
          <p:cNvPr id="6" name="Content Placeholder 5">
            <a:extLst>
              <a:ext uri="{FF2B5EF4-FFF2-40B4-BE49-F238E27FC236}">
                <a16:creationId xmlns:a16="http://schemas.microsoft.com/office/drawing/2014/main" id="{F1CAF1F3-2DC6-4CE2-A359-867CC341333F}"/>
              </a:ext>
            </a:extLst>
          </p:cNvPr>
          <p:cNvSpPr>
            <a:spLocks noGrp="1"/>
          </p:cNvSpPr>
          <p:nvPr>
            <p:ph idx="1"/>
          </p:nvPr>
        </p:nvSpPr>
        <p:spPr>
          <a:xfrm>
            <a:off x="628650" y="1371601"/>
            <a:ext cx="7886700" cy="4805362"/>
          </a:xfrm>
        </p:spPr>
        <p:txBody>
          <a:bodyPr>
            <a:normAutofit/>
          </a:bodyPr>
          <a:lstStyle/>
          <a:p>
            <a:pPr marL="0" indent="0">
              <a:buNone/>
            </a:pPr>
            <a:r>
              <a:rPr lang="en-US" b="1" dirty="0"/>
              <a:t>University professor:</a:t>
            </a:r>
          </a:p>
          <a:p>
            <a:r>
              <a:rPr lang="en-US" dirty="0"/>
              <a:t>Glion Swiss Hotel School, </a:t>
            </a:r>
            <a:r>
              <a:rPr lang="en-US" dirty="0" err="1"/>
              <a:t>Leysin</a:t>
            </a:r>
            <a:r>
              <a:rPr lang="en-US" dirty="0"/>
              <a:t>, Switzerland</a:t>
            </a:r>
          </a:p>
          <a:p>
            <a:r>
              <a:rPr lang="en-US" dirty="0" err="1"/>
              <a:t>Hochscule</a:t>
            </a:r>
            <a:r>
              <a:rPr lang="en-US" dirty="0"/>
              <a:t> Aalen and </a:t>
            </a:r>
            <a:r>
              <a:rPr lang="en-US" dirty="0" err="1"/>
              <a:t>Ostalb</a:t>
            </a:r>
            <a:r>
              <a:rPr lang="en-US" dirty="0"/>
              <a:t> Graduate Centre, Aalen, Baden-Wuerttemberg, Germany</a:t>
            </a:r>
          </a:p>
          <a:p>
            <a:r>
              <a:rPr lang="en-US" dirty="0"/>
              <a:t>Auckland University of Technology, Auckland, New Zealand</a:t>
            </a:r>
          </a:p>
          <a:p>
            <a:r>
              <a:rPr lang="en-US" dirty="0"/>
              <a:t>NRU-HSE-</a:t>
            </a:r>
            <a:r>
              <a:rPr lang="en-US" dirty="0" err="1"/>
              <a:t>SPb</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05438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A2FB8776-5333-4F38-86B6-8496FA88B111}"/>
              </a:ext>
            </a:extLst>
          </p:cNvPr>
          <p:cNvSpPr>
            <a:spLocks noGrp="1" noChangeArrowheads="1"/>
          </p:cNvSpPr>
          <p:nvPr>
            <p:ph type="title"/>
          </p:nvPr>
        </p:nvSpPr>
        <p:spPr/>
        <p:txBody>
          <a:bodyPr/>
          <a:lstStyle/>
          <a:p>
            <a:pPr eaLnBrk="1" hangingPunct="1"/>
            <a:r>
              <a:rPr lang="en-US" altLang="en-US"/>
              <a:t>Supplier Relations</a:t>
            </a:r>
          </a:p>
        </p:txBody>
      </p:sp>
      <p:sp>
        <p:nvSpPr>
          <p:cNvPr id="36869" name="Rectangle 3">
            <a:extLst>
              <a:ext uri="{FF2B5EF4-FFF2-40B4-BE49-F238E27FC236}">
                <a16:creationId xmlns:a16="http://schemas.microsoft.com/office/drawing/2014/main" id="{BC9E53F0-85F9-4A34-AAC1-163206744DB9}"/>
              </a:ext>
            </a:extLst>
          </p:cNvPr>
          <p:cNvSpPr>
            <a:spLocks noGrp="1" noChangeArrowheads="1"/>
          </p:cNvSpPr>
          <p:nvPr>
            <p:ph idx="1"/>
          </p:nvPr>
        </p:nvSpPr>
        <p:spPr/>
        <p:txBody>
          <a:bodyPr>
            <a:normAutofit/>
          </a:bodyPr>
          <a:lstStyle/>
          <a:p>
            <a:pPr eaLnBrk="1" hangingPunct="1"/>
            <a:r>
              <a:rPr lang="en-US" altLang="en-US" sz="3200" dirty="0">
                <a:solidFill>
                  <a:schemeClr val="tx1"/>
                </a:solidFill>
              </a:rPr>
              <a:t>Firms that outsource must decide</a:t>
            </a:r>
          </a:p>
          <a:p>
            <a:pPr lvl="1" eaLnBrk="1" hangingPunct="1"/>
            <a:r>
              <a:rPr lang="en-US" altLang="en-US" sz="3200" dirty="0">
                <a:solidFill>
                  <a:schemeClr val="tx1"/>
                </a:solidFill>
                <a:ea typeface="Arial" panose="020B0604020202020204" pitchFamily="34" charset="0"/>
              </a:rPr>
              <a:t>How to work with suppliers</a:t>
            </a:r>
          </a:p>
          <a:p>
            <a:pPr lvl="2" eaLnBrk="1" hangingPunct="1"/>
            <a:r>
              <a:rPr lang="en-US" altLang="en-US" sz="3200" dirty="0">
                <a:solidFill>
                  <a:schemeClr val="tx1"/>
                </a:solidFill>
                <a:ea typeface="Arial" panose="020B0604020202020204" pitchFamily="34" charset="0"/>
              </a:rPr>
              <a:t>Close arrangement</a:t>
            </a:r>
          </a:p>
          <a:p>
            <a:pPr lvl="3" eaLnBrk="1" hangingPunct="1"/>
            <a:r>
              <a:rPr lang="en-US" altLang="en-US" sz="3200" dirty="0">
                <a:solidFill>
                  <a:schemeClr val="tx1"/>
                </a:solidFill>
                <a:ea typeface="Arial" panose="020B0604020202020204" pitchFamily="34" charset="0"/>
              </a:rPr>
              <a:t>Trust</a:t>
            </a:r>
          </a:p>
          <a:p>
            <a:pPr lvl="2" eaLnBrk="1" hangingPunct="1"/>
            <a:r>
              <a:rPr lang="en-US" altLang="en-US" sz="3200" dirty="0">
                <a:solidFill>
                  <a:schemeClr val="tx1"/>
                </a:solidFill>
                <a:ea typeface="Arial" panose="020B0604020202020204" pitchFamily="34" charset="0"/>
              </a:rPr>
              <a:t>Arms-length</a:t>
            </a:r>
          </a:p>
        </p:txBody>
      </p:sp>
      <p:sp>
        <p:nvSpPr>
          <p:cNvPr id="36867" name="Slide Number Placeholder 5">
            <a:extLst>
              <a:ext uri="{FF2B5EF4-FFF2-40B4-BE49-F238E27FC236}">
                <a16:creationId xmlns:a16="http://schemas.microsoft.com/office/drawing/2014/main" id="{663D817B-344B-4847-8C77-4A562728D2F4}"/>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5D334DFD-6A91-45EB-ABEE-4EA3D388C888}" type="slidenum">
              <a:rPr lang="en-US" altLang="en-US" sz="1000" smtClean="0">
                <a:solidFill>
                  <a:schemeClr val="tx1"/>
                </a:solidFill>
              </a:rPr>
              <a:pPr>
                <a:spcBef>
                  <a:spcPct val="0"/>
                </a:spcBef>
                <a:buClrTx/>
                <a:buSzTx/>
                <a:buFontTx/>
                <a:buNone/>
              </a:pPr>
              <a:t>50</a:t>
            </a:fld>
            <a:endParaRPr lang="en-US" altLang="en-US" sz="10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7188735E-CC37-45D9-AF11-9509EA560E0F}"/>
              </a:ext>
            </a:extLst>
          </p:cNvPr>
          <p:cNvSpPr>
            <a:spLocks noGrp="1" noChangeArrowheads="1"/>
          </p:cNvSpPr>
          <p:nvPr>
            <p:ph type="title"/>
          </p:nvPr>
        </p:nvSpPr>
        <p:spPr/>
        <p:txBody>
          <a:bodyPr/>
          <a:lstStyle/>
          <a:p>
            <a:pPr eaLnBrk="1" hangingPunct="1"/>
            <a:r>
              <a:rPr lang="en-US" altLang="en-US"/>
              <a:t>The Purchasing Function</a:t>
            </a:r>
          </a:p>
        </p:txBody>
      </p:sp>
      <p:sp>
        <p:nvSpPr>
          <p:cNvPr id="38917" name="Rectangle 3">
            <a:extLst>
              <a:ext uri="{FF2B5EF4-FFF2-40B4-BE49-F238E27FC236}">
                <a16:creationId xmlns:a16="http://schemas.microsoft.com/office/drawing/2014/main" id="{60F346F8-2F03-4E71-A142-23E9F6FF051F}"/>
              </a:ext>
            </a:extLst>
          </p:cNvPr>
          <p:cNvSpPr>
            <a:spLocks noGrp="1" noChangeArrowheads="1"/>
          </p:cNvSpPr>
          <p:nvPr>
            <p:ph idx="1"/>
          </p:nvPr>
        </p:nvSpPr>
        <p:spPr/>
        <p:txBody>
          <a:bodyPr>
            <a:normAutofit/>
          </a:bodyPr>
          <a:lstStyle/>
          <a:p>
            <a:pPr eaLnBrk="1" hangingPunct="1"/>
            <a:r>
              <a:rPr lang="en-US" altLang="en-US" sz="3200" dirty="0">
                <a:solidFill>
                  <a:schemeClr val="tx1"/>
                </a:solidFill>
              </a:rPr>
              <a:t>Four phases of purchasing</a:t>
            </a:r>
          </a:p>
          <a:p>
            <a:pPr lvl="1" eaLnBrk="1" hangingPunct="1"/>
            <a:r>
              <a:rPr lang="en-US" altLang="en-US" sz="3200" dirty="0">
                <a:solidFill>
                  <a:schemeClr val="tx1"/>
                </a:solidFill>
                <a:ea typeface="Arial" panose="020B0604020202020204" pitchFamily="34" charset="0"/>
              </a:rPr>
              <a:t>Domestic purchasing only</a:t>
            </a:r>
          </a:p>
          <a:p>
            <a:pPr lvl="1" eaLnBrk="1" hangingPunct="1"/>
            <a:r>
              <a:rPr lang="en-US" altLang="en-US" sz="3200" dirty="0">
                <a:solidFill>
                  <a:schemeClr val="tx1"/>
                </a:solidFill>
                <a:ea typeface="Arial" panose="020B0604020202020204" pitchFamily="34" charset="0"/>
              </a:rPr>
              <a:t>Foreign buying based on need</a:t>
            </a:r>
          </a:p>
          <a:p>
            <a:pPr lvl="1" eaLnBrk="1" hangingPunct="1"/>
            <a:r>
              <a:rPr lang="en-US" altLang="en-US" sz="3200" dirty="0">
                <a:solidFill>
                  <a:schemeClr val="tx1"/>
                </a:solidFill>
                <a:ea typeface="Arial" panose="020B0604020202020204" pitchFamily="34" charset="0"/>
              </a:rPr>
              <a:t>Foreign buying as part of a procurement strategy</a:t>
            </a:r>
          </a:p>
          <a:p>
            <a:pPr lvl="1" eaLnBrk="1" hangingPunct="1"/>
            <a:r>
              <a:rPr lang="en-US" altLang="en-US" sz="3200" dirty="0">
                <a:solidFill>
                  <a:schemeClr val="tx1"/>
                </a:solidFill>
                <a:ea typeface="Arial" panose="020B0604020202020204" pitchFamily="34" charset="0"/>
              </a:rPr>
              <a:t>Integration of global procurement strategy</a:t>
            </a:r>
          </a:p>
        </p:txBody>
      </p:sp>
      <p:sp>
        <p:nvSpPr>
          <p:cNvPr id="38915" name="Slide Number Placeholder 5">
            <a:extLst>
              <a:ext uri="{FF2B5EF4-FFF2-40B4-BE49-F238E27FC236}">
                <a16:creationId xmlns:a16="http://schemas.microsoft.com/office/drawing/2014/main" id="{2EDE007E-3AEC-4D3A-93D3-05BF7ED9E3FD}"/>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659F56D2-580A-4BC5-8834-EEF1A1CF772D}" type="slidenum">
              <a:rPr lang="en-US" altLang="en-US" sz="1000" smtClean="0">
                <a:solidFill>
                  <a:schemeClr val="tx1"/>
                </a:solidFill>
              </a:rPr>
              <a:pPr>
                <a:spcBef>
                  <a:spcPct val="0"/>
                </a:spcBef>
                <a:buClrTx/>
                <a:buSzTx/>
                <a:buFontTx/>
                <a:buNone/>
              </a:pPr>
              <a:t>51</a:t>
            </a:fld>
            <a:endParaRPr lang="en-US" altLang="en-US" sz="1000"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335310B9-1C90-4EED-97C5-9D4D2625A8A0}"/>
              </a:ext>
            </a:extLst>
          </p:cNvPr>
          <p:cNvSpPr>
            <a:spLocks noGrp="1" noChangeArrowheads="1"/>
          </p:cNvSpPr>
          <p:nvPr>
            <p:ph type="title"/>
          </p:nvPr>
        </p:nvSpPr>
        <p:spPr/>
        <p:txBody>
          <a:bodyPr/>
          <a:lstStyle/>
          <a:p>
            <a:pPr eaLnBrk="1" hangingPunct="1"/>
            <a:r>
              <a:rPr lang="en-US" altLang="en-US" sz="3600" dirty="0"/>
              <a:t>Information Technology and Global Supply-Chain Management</a:t>
            </a:r>
          </a:p>
        </p:txBody>
      </p:sp>
      <p:sp>
        <p:nvSpPr>
          <p:cNvPr id="40965" name="Rectangle 3">
            <a:extLst>
              <a:ext uri="{FF2B5EF4-FFF2-40B4-BE49-F238E27FC236}">
                <a16:creationId xmlns:a16="http://schemas.microsoft.com/office/drawing/2014/main" id="{FDEC08E9-DBA2-4A04-A0F3-684EB453AB19}"/>
              </a:ext>
            </a:extLst>
          </p:cNvPr>
          <p:cNvSpPr>
            <a:spLocks noGrp="1" noChangeArrowheads="1"/>
          </p:cNvSpPr>
          <p:nvPr>
            <p:ph idx="1"/>
          </p:nvPr>
        </p:nvSpPr>
        <p:spPr/>
        <p:txBody>
          <a:bodyPr>
            <a:normAutofit fontScale="92500" lnSpcReduction="10000"/>
          </a:bodyPr>
          <a:lstStyle/>
          <a:p>
            <a:pPr eaLnBrk="1" hangingPunct="1">
              <a:lnSpc>
                <a:spcPct val="80000"/>
              </a:lnSpc>
            </a:pPr>
            <a:r>
              <a:rPr lang="en-US" altLang="en-US" dirty="0">
                <a:solidFill>
                  <a:schemeClr val="tx1"/>
                </a:solidFill>
              </a:rPr>
              <a:t>Electronic Data Interchange</a:t>
            </a:r>
          </a:p>
          <a:p>
            <a:pPr lvl="1" eaLnBrk="1" hangingPunct="1">
              <a:lnSpc>
                <a:spcPct val="80000"/>
              </a:lnSpc>
            </a:pPr>
            <a:r>
              <a:rPr lang="en-US" altLang="en-US" dirty="0">
                <a:solidFill>
                  <a:schemeClr val="tx1"/>
                </a:solidFill>
                <a:ea typeface="Arial" panose="020B0604020202020204" pitchFamily="34" charset="0"/>
              </a:rPr>
              <a:t>links suppliers, manufacturers, customers, and intermediaries</a:t>
            </a:r>
          </a:p>
          <a:p>
            <a:pPr eaLnBrk="1" hangingPunct="1">
              <a:lnSpc>
                <a:spcPct val="80000"/>
              </a:lnSpc>
            </a:pPr>
            <a:r>
              <a:rPr lang="en-US" altLang="en-US" dirty="0">
                <a:solidFill>
                  <a:schemeClr val="tx1"/>
                </a:solidFill>
              </a:rPr>
              <a:t>Enterprise Resource Planning/Material Requirements Planning</a:t>
            </a:r>
          </a:p>
          <a:p>
            <a:pPr lvl="1" eaLnBrk="1" hangingPunct="1">
              <a:lnSpc>
                <a:spcPct val="80000"/>
              </a:lnSpc>
            </a:pPr>
            <a:r>
              <a:rPr lang="en-US" altLang="en-US" dirty="0">
                <a:solidFill>
                  <a:schemeClr val="tx1"/>
                </a:solidFill>
                <a:ea typeface="Arial" panose="020B0604020202020204" pitchFamily="34" charset="0"/>
              </a:rPr>
              <a:t>links information flows from different parts of a business and from different geographic areas</a:t>
            </a:r>
          </a:p>
          <a:p>
            <a:pPr eaLnBrk="1" hangingPunct="1">
              <a:lnSpc>
                <a:spcPct val="80000"/>
              </a:lnSpc>
            </a:pPr>
            <a:r>
              <a:rPr lang="en-US" altLang="en-US" dirty="0">
                <a:solidFill>
                  <a:schemeClr val="tx1"/>
                </a:solidFill>
              </a:rPr>
              <a:t>Radio Frequency ID (RFID)</a:t>
            </a:r>
          </a:p>
          <a:p>
            <a:pPr lvl="1" eaLnBrk="1" hangingPunct="1">
              <a:lnSpc>
                <a:spcPct val="80000"/>
              </a:lnSpc>
            </a:pPr>
            <a:r>
              <a:rPr lang="en-US" altLang="en-US" dirty="0">
                <a:solidFill>
                  <a:schemeClr val="tx1"/>
                </a:solidFill>
                <a:ea typeface="Arial" panose="020B0604020202020204" pitchFamily="34" charset="0"/>
              </a:rPr>
              <a:t>labels products with an electronic tag, which stores and transmits information regarding the product</a:t>
            </a:r>
            <a:r>
              <a:rPr lang="ja-JP" altLang="en-US" dirty="0">
                <a:solidFill>
                  <a:schemeClr val="tx1"/>
                </a:solidFill>
                <a:ea typeface="MS PGothic" panose="020B0600070205080204" pitchFamily="34" charset="-128"/>
              </a:rPr>
              <a:t>’</a:t>
            </a:r>
            <a:r>
              <a:rPr lang="en-US" altLang="ja-JP" dirty="0">
                <a:solidFill>
                  <a:schemeClr val="tx1"/>
                </a:solidFill>
                <a:ea typeface="MS PGothic" panose="020B0600070205080204" pitchFamily="34" charset="-128"/>
              </a:rPr>
              <a:t>s origin, destination, and quantity</a:t>
            </a:r>
          </a:p>
          <a:p>
            <a:pPr eaLnBrk="1" hangingPunct="1">
              <a:lnSpc>
                <a:spcPct val="80000"/>
              </a:lnSpc>
            </a:pPr>
            <a:r>
              <a:rPr lang="en-US" altLang="en-US" dirty="0">
                <a:solidFill>
                  <a:schemeClr val="tx1"/>
                </a:solidFill>
              </a:rPr>
              <a:t>E-Commerce</a:t>
            </a:r>
          </a:p>
          <a:p>
            <a:pPr lvl="1" eaLnBrk="1" hangingPunct="1">
              <a:lnSpc>
                <a:spcPct val="80000"/>
              </a:lnSpc>
            </a:pPr>
            <a:r>
              <a:rPr lang="en-US" altLang="en-US" dirty="0">
                <a:solidFill>
                  <a:schemeClr val="tx1"/>
                </a:solidFill>
                <a:ea typeface="Arial" panose="020B0604020202020204" pitchFamily="34" charset="0"/>
              </a:rPr>
              <a:t>joins together suppliers with companies and companies with customers</a:t>
            </a:r>
          </a:p>
          <a:p>
            <a:pPr eaLnBrk="1" hangingPunct="1">
              <a:lnSpc>
                <a:spcPct val="80000"/>
              </a:lnSpc>
            </a:pPr>
            <a:endParaRPr lang="en-US" altLang="en-US" dirty="0"/>
          </a:p>
        </p:txBody>
      </p:sp>
      <p:sp>
        <p:nvSpPr>
          <p:cNvPr id="40963" name="Slide Number Placeholder 5">
            <a:extLst>
              <a:ext uri="{FF2B5EF4-FFF2-40B4-BE49-F238E27FC236}">
                <a16:creationId xmlns:a16="http://schemas.microsoft.com/office/drawing/2014/main" id="{8542B34F-465F-4F8D-B3C6-A4B4F6BEF500}"/>
              </a:ext>
            </a:extLst>
          </p:cNvPr>
          <p:cNvSpPr>
            <a:spLocks noGrp="1"/>
          </p:cNvSpPr>
          <p:nvPr>
            <p:ph type="sldNum" sz="quarter" idx="12"/>
          </p:nvPr>
        </p:nvSpPr>
        <p:spPr>
          <a:xfrm>
            <a:off x="6629400" y="5856287"/>
            <a:ext cx="2133600" cy="457200"/>
          </a:xfrm>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3FA72A40-6E2E-47D5-91B5-05504E7AD2BD}" type="slidenum">
              <a:rPr lang="en-US" altLang="en-US" sz="1000" smtClean="0">
                <a:solidFill>
                  <a:schemeClr val="tx1"/>
                </a:solidFill>
              </a:rPr>
              <a:pPr>
                <a:spcBef>
                  <a:spcPct val="0"/>
                </a:spcBef>
                <a:buClrTx/>
                <a:buSzTx/>
                <a:buFontTx/>
                <a:buNone/>
              </a:pPr>
              <a:t>52</a:t>
            </a:fld>
            <a:endParaRPr lang="en-US" altLang="en-US" sz="1000"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2DBC-D890-4EF6-87C7-668279178E13}"/>
              </a:ext>
            </a:extLst>
          </p:cNvPr>
          <p:cNvSpPr>
            <a:spLocks noGrp="1"/>
          </p:cNvSpPr>
          <p:nvPr>
            <p:ph type="title"/>
          </p:nvPr>
        </p:nvSpPr>
        <p:spPr/>
        <p:txBody>
          <a:bodyPr/>
          <a:lstStyle/>
          <a:p>
            <a:r>
              <a:rPr lang="en-US" b="1" i="1" dirty="0">
                <a:solidFill>
                  <a:srgbClr val="000066"/>
                </a:solidFill>
              </a:rPr>
              <a:t>AIB Insights</a:t>
            </a:r>
          </a:p>
        </p:txBody>
      </p:sp>
      <p:sp>
        <p:nvSpPr>
          <p:cNvPr id="3" name="Content Placeholder 2">
            <a:extLst>
              <a:ext uri="{FF2B5EF4-FFF2-40B4-BE49-F238E27FC236}">
                <a16:creationId xmlns:a16="http://schemas.microsoft.com/office/drawing/2014/main" id="{7752289F-385E-4805-84EB-F69073560E7F}"/>
              </a:ext>
            </a:extLst>
          </p:cNvPr>
          <p:cNvSpPr>
            <a:spLocks noGrp="1"/>
          </p:cNvSpPr>
          <p:nvPr>
            <p:ph idx="1"/>
          </p:nvPr>
        </p:nvSpPr>
        <p:spPr/>
        <p:txBody>
          <a:bodyPr/>
          <a:lstStyle/>
          <a:p>
            <a:r>
              <a:rPr lang="en-US" dirty="0"/>
              <a:t>Special issue focused on the process of reshoring or </a:t>
            </a:r>
            <a:r>
              <a:rPr lang="en-US" dirty="0" err="1"/>
              <a:t>backshoring</a:t>
            </a:r>
            <a:r>
              <a:rPr lang="en-US" dirty="0"/>
              <a:t>. </a:t>
            </a:r>
          </a:p>
          <a:p>
            <a:endParaRPr lang="en-US" dirty="0"/>
          </a:p>
          <a:p>
            <a:pPr marL="0" indent="0">
              <a:buNone/>
            </a:pPr>
            <a:r>
              <a:rPr lang="en-US" dirty="0">
                <a:hlinkClick r:id="rId2"/>
              </a:rPr>
              <a:t>https://aib.msu.edu/publications/insights/volume/15/issue/4</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268463F-884A-467A-8BD1-95379B753691}"/>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53</a:t>
            </a:fld>
            <a:endParaRPr lang="en-US" altLang="en-US" dirty="0"/>
          </a:p>
        </p:txBody>
      </p:sp>
    </p:spTree>
    <p:extLst>
      <p:ext uri="{BB962C8B-B14F-4D97-AF65-F5344CB8AC3E}">
        <p14:creationId xmlns:p14="http://schemas.microsoft.com/office/powerpoint/2010/main" val="866405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44A67E7A-2A6B-4C10-85B3-A54A12ADA515}"/>
              </a:ext>
            </a:extLst>
          </p:cNvPr>
          <p:cNvSpPr>
            <a:spLocks noGrp="1" noChangeArrowheads="1"/>
          </p:cNvSpPr>
          <p:nvPr>
            <p:ph type="title"/>
          </p:nvPr>
        </p:nvSpPr>
        <p:spPr/>
        <p:txBody>
          <a:bodyPr/>
          <a:lstStyle/>
          <a:p>
            <a:pPr eaLnBrk="1" hangingPunct="1"/>
            <a:r>
              <a:rPr lang="en-US" altLang="en-US"/>
              <a:t>Quality</a:t>
            </a:r>
          </a:p>
        </p:txBody>
      </p:sp>
      <p:sp>
        <p:nvSpPr>
          <p:cNvPr id="43013" name="Rectangle 3">
            <a:extLst>
              <a:ext uri="{FF2B5EF4-FFF2-40B4-BE49-F238E27FC236}">
                <a16:creationId xmlns:a16="http://schemas.microsoft.com/office/drawing/2014/main" id="{191B71EC-D447-43D5-AA10-A3EAA1D27566}"/>
              </a:ext>
            </a:extLst>
          </p:cNvPr>
          <p:cNvSpPr>
            <a:spLocks noGrp="1" noChangeArrowheads="1"/>
          </p:cNvSpPr>
          <p:nvPr>
            <p:ph idx="1"/>
          </p:nvPr>
        </p:nvSpPr>
        <p:spPr>
          <a:xfrm>
            <a:off x="457200" y="1641475"/>
            <a:ext cx="8229600" cy="4530725"/>
          </a:xfrm>
        </p:spPr>
        <p:txBody>
          <a:bodyPr/>
          <a:lstStyle/>
          <a:p>
            <a:pPr eaLnBrk="1" hangingPunct="1">
              <a:buFont typeface="Wingdings" panose="05000000000000000000" pitchFamily="2" charset="2"/>
              <a:buNone/>
            </a:pPr>
            <a:r>
              <a:rPr lang="en-US" altLang="en-US" b="1" dirty="0"/>
              <a:t>	</a:t>
            </a:r>
            <a:r>
              <a:rPr lang="en-US" altLang="en-US" b="1" dirty="0">
                <a:solidFill>
                  <a:schemeClr val="tx1"/>
                </a:solidFill>
              </a:rPr>
              <a:t>Learning Objective: </a:t>
            </a:r>
            <a:endParaRPr lang="en-US" altLang="en-US" dirty="0">
              <a:solidFill>
                <a:schemeClr val="tx1"/>
              </a:solidFill>
            </a:endParaRPr>
          </a:p>
          <a:p>
            <a:pPr eaLnBrk="1" hangingPunct="1">
              <a:buFont typeface="Wingdings" panose="05000000000000000000" pitchFamily="2" charset="2"/>
              <a:buNone/>
            </a:pPr>
            <a:r>
              <a:rPr lang="en-US" altLang="en-US" dirty="0">
                <a:solidFill>
                  <a:schemeClr val="tx1"/>
                </a:solidFill>
              </a:rPr>
              <a:t>	Explain how quality affects the global supply and effective inventory management</a:t>
            </a:r>
          </a:p>
        </p:txBody>
      </p:sp>
      <p:sp>
        <p:nvSpPr>
          <p:cNvPr id="43011" name="Slide Number Placeholder 5">
            <a:extLst>
              <a:ext uri="{FF2B5EF4-FFF2-40B4-BE49-F238E27FC236}">
                <a16:creationId xmlns:a16="http://schemas.microsoft.com/office/drawing/2014/main" id="{9DB642ED-5FD8-4DA0-8394-0A7542294A0C}"/>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DAF157EA-6997-4357-8A7A-C84DF9A27679}" type="slidenum">
              <a:rPr lang="en-US" altLang="en-US" sz="1000" smtClean="0">
                <a:solidFill>
                  <a:schemeClr val="tx1"/>
                </a:solidFill>
              </a:rPr>
              <a:pPr>
                <a:spcBef>
                  <a:spcPct val="0"/>
                </a:spcBef>
                <a:buClrTx/>
                <a:buSzTx/>
                <a:buFontTx/>
                <a:buNone/>
              </a:pPr>
              <a:t>54</a:t>
            </a:fld>
            <a:endParaRPr lang="en-US" altLang="en-US" sz="1000"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7259378E-26F4-4931-BEE4-262A73611C96}"/>
              </a:ext>
            </a:extLst>
          </p:cNvPr>
          <p:cNvSpPr>
            <a:spLocks noGrp="1" noChangeArrowheads="1"/>
          </p:cNvSpPr>
          <p:nvPr>
            <p:ph type="title"/>
          </p:nvPr>
        </p:nvSpPr>
        <p:spPr/>
        <p:txBody>
          <a:bodyPr/>
          <a:lstStyle/>
          <a:p>
            <a:pPr eaLnBrk="1" hangingPunct="1"/>
            <a:r>
              <a:rPr lang="en-US" altLang="en-US"/>
              <a:t>Quality</a:t>
            </a:r>
          </a:p>
        </p:txBody>
      </p:sp>
      <p:sp>
        <p:nvSpPr>
          <p:cNvPr id="45061" name="Rectangle 3">
            <a:extLst>
              <a:ext uri="{FF2B5EF4-FFF2-40B4-BE49-F238E27FC236}">
                <a16:creationId xmlns:a16="http://schemas.microsoft.com/office/drawing/2014/main" id="{BB9E66B7-1FFC-4B1D-A35B-2AF992EF70DA}"/>
              </a:ext>
            </a:extLst>
          </p:cNvPr>
          <p:cNvSpPr>
            <a:spLocks noGrp="1" noChangeArrowheads="1"/>
          </p:cNvSpPr>
          <p:nvPr>
            <p:ph idx="1"/>
          </p:nvPr>
        </p:nvSpPr>
        <p:spPr/>
        <p:txBody>
          <a:bodyPr/>
          <a:lstStyle/>
          <a:p>
            <a:pPr eaLnBrk="1" hangingPunct="1"/>
            <a:r>
              <a:rPr lang="en-US" altLang="en-US" b="1" dirty="0">
                <a:solidFill>
                  <a:schemeClr val="tx1"/>
                </a:solidFill>
              </a:rPr>
              <a:t>Quality </a:t>
            </a:r>
          </a:p>
          <a:p>
            <a:pPr eaLnBrk="1" hangingPunct="1"/>
            <a:endParaRPr lang="en-US" altLang="en-US" dirty="0">
              <a:solidFill>
                <a:schemeClr val="tx1"/>
              </a:solidFill>
            </a:endParaRPr>
          </a:p>
          <a:p>
            <a:pPr lvl="1" eaLnBrk="1" hangingPunct="1"/>
            <a:r>
              <a:rPr lang="en-US" altLang="en-US" sz="2800" dirty="0">
                <a:solidFill>
                  <a:schemeClr val="tx1"/>
                </a:solidFill>
                <a:ea typeface="Arial" panose="020B0604020202020204" pitchFamily="34" charset="0"/>
              </a:rPr>
              <a:t>meeting or exceeding customer expectations</a:t>
            </a:r>
          </a:p>
          <a:p>
            <a:pPr lvl="1" eaLnBrk="1" hangingPunct="1"/>
            <a:endParaRPr lang="en-US" altLang="en-US" sz="2800" dirty="0">
              <a:solidFill>
                <a:schemeClr val="tx1"/>
              </a:solidFill>
              <a:ea typeface="Arial" panose="020B0604020202020204" pitchFamily="34" charset="0"/>
            </a:endParaRPr>
          </a:p>
          <a:p>
            <a:pPr lvl="1" eaLnBrk="1" hangingPunct="1"/>
            <a:r>
              <a:rPr lang="en-US" altLang="en-US" sz="2800" dirty="0">
                <a:solidFill>
                  <a:schemeClr val="tx1"/>
                </a:solidFill>
                <a:ea typeface="Arial" panose="020B0604020202020204" pitchFamily="34" charset="0"/>
              </a:rPr>
              <a:t>involves careful design of a product or service and ensuring that the organization</a:t>
            </a:r>
            <a:r>
              <a:rPr lang="en-US" altLang="en-US" sz="2800" dirty="0">
                <a:ea typeface="MS PGothic" panose="020B0600070205080204" pitchFamily="34" charset="-128"/>
              </a:rPr>
              <a:t>’</a:t>
            </a:r>
            <a:r>
              <a:rPr lang="en-US" altLang="ja-JP" sz="2800" dirty="0">
                <a:solidFill>
                  <a:schemeClr val="tx1"/>
                </a:solidFill>
                <a:ea typeface="MS PGothic" panose="020B0600070205080204" pitchFamily="34" charset="-128"/>
              </a:rPr>
              <a:t>s systems can consistently produce the design</a:t>
            </a:r>
            <a:r>
              <a:rPr lang="en-US" altLang="ja-JP" dirty="0">
                <a:solidFill>
                  <a:schemeClr val="tx1"/>
                </a:solidFill>
                <a:ea typeface="MS PGothic" panose="020B0600070205080204" pitchFamily="34" charset="-128"/>
              </a:rPr>
              <a:t> </a:t>
            </a:r>
            <a:endParaRPr lang="en-US" altLang="en-US" dirty="0">
              <a:solidFill>
                <a:schemeClr val="tx1"/>
              </a:solidFill>
              <a:ea typeface="Arial" panose="020B0604020202020204" pitchFamily="34" charset="0"/>
            </a:endParaRPr>
          </a:p>
        </p:txBody>
      </p:sp>
      <p:sp>
        <p:nvSpPr>
          <p:cNvPr id="45059" name="Slide Number Placeholder 5">
            <a:extLst>
              <a:ext uri="{FF2B5EF4-FFF2-40B4-BE49-F238E27FC236}">
                <a16:creationId xmlns:a16="http://schemas.microsoft.com/office/drawing/2014/main" id="{B764171D-A864-429B-B8BD-A00BF5D75D2E}"/>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97553410-6B39-4161-8FF0-78F4937EDC9B}" type="slidenum">
              <a:rPr lang="en-US" altLang="en-US" sz="1000" smtClean="0">
                <a:solidFill>
                  <a:schemeClr val="tx1"/>
                </a:solidFill>
              </a:rPr>
              <a:pPr>
                <a:spcBef>
                  <a:spcPct val="0"/>
                </a:spcBef>
                <a:buClrTx/>
                <a:buSzTx/>
                <a:buFontTx/>
                <a:buNone/>
              </a:pPr>
              <a:t>55</a:t>
            </a:fld>
            <a:endParaRPr lang="en-US" altLang="en-US" sz="1000"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7C7BE522-14DD-4CF7-A0D8-47A83F71F28D}"/>
              </a:ext>
            </a:extLst>
          </p:cNvPr>
          <p:cNvSpPr>
            <a:spLocks noGrp="1" noChangeArrowheads="1"/>
          </p:cNvSpPr>
          <p:nvPr>
            <p:ph type="title"/>
          </p:nvPr>
        </p:nvSpPr>
        <p:spPr/>
        <p:txBody>
          <a:bodyPr/>
          <a:lstStyle/>
          <a:p>
            <a:pPr eaLnBrk="1" hangingPunct="1"/>
            <a:r>
              <a:rPr lang="en-US" altLang="en-US" sz="3600" dirty="0"/>
              <a:t>Zero Defects versus </a:t>
            </a:r>
            <a:br>
              <a:rPr lang="en-US" altLang="en-US" sz="3600" dirty="0"/>
            </a:br>
            <a:r>
              <a:rPr lang="en-US" altLang="en-US" sz="3600" dirty="0"/>
              <a:t>Acceptable Quality Level</a:t>
            </a:r>
          </a:p>
        </p:txBody>
      </p:sp>
      <p:sp>
        <p:nvSpPr>
          <p:cNvPr id="47109" name="Rectangle 3">
            <a:extLst>
              <a:ext uri="{FF2B5EF4-FFF2-40B4-BE49-F238E27FC236}">
                <a16:creationId xmlns:a16="http://schemas.microsoft.com/office/drawing/2014/main" id="{23C3EA16-283D-46D2-8E90-934D902FFFB6}"/>
              </a:ext>
            </a:extLst>
          </p:cNvPr>
          <p:cNvSpPr>
            <a:spLocks noGrp="1" noChangeArrowheads="1"/>
          </p:cNvSpPr>
          <p:nvPr>
            <p:ph idx="1"/>
          </p:nvPr>
        </p:nvSpPr>
        <p:spPr/>
        <p:txBody>
          <a:bodyPr/>
          <a:lstStyle/>
          <a:p>
            <a:pPr eaLnBrk="1" hangingPunct="1"/>
            <a:r>
              <a:rPr lang="en-US" altLang="en-US" b="1" dirty="0">
                <a:solidFill>
                  <a:schemeClr val="tx1"/>
                </a:solidFill>
              </a:rPr>
              <a:t>Zero defects</a:t>
            </a:r>
          </a:p>
          <a:p>
            <a:pPr lvl="1" eaLnBrk="1" hangingPunct="1"/>
            <a:r>
              <a:rPr lang="en-US" altLang="en-US" dirty="0">
                <a:solidFill>
                  <a:schemeClr val="tx1"/>
                </a:solidFill>
                <a:ea typeface="Arial" panose="020B0604020202020204" pitchFamily="34" charset="0"/>
              </a:rPr>
              <a:t>no flaws of any kind</a:t>
            </a:r>
          </a:p>
          <a:p>
            <a:pPr lvl="1" eaLnBrk="1" hangingPunct="1"/>
            <a:endParaRPr lang="en-US" altLang="en-US" dirty="0">
              <a:solidFill>
                <a:schemeClr val="tx1"/>
              </a:solidFill>
              <a:ea typeface="Arial" panose="020B0604020202020204" pitchFamily="34" charset="0"/>
            </a:endParaRPr>
          </a:p>
          <a:p>
            <a:pPr eaLnBrk="1" hangingPunct="1"/>
            <a:r>
              <a:rPr lang="en-US" altLang="en-US" b="1" dirty="0">
                <a:solidFill>
                  <a:schemeClr val="tx1"/>
                </a:solidFill>
              </a:rPr>
              <a:t>Acceptable quality level (AQL)</a:t>
            </a:r>
          </a:p>
          <a:p>
            <a:pPr lvl="1" eaLnBrk="1" hangingPunct="1"/>
            <a:r>
              <a:rPr lang="en-US" altLang="en-US" dirty="0">
                <a:solidFill>
                  <a:schemeClr val="tx1"/>
                </a:solidFill>
                <a:ea typeface="Arial" panose="020B0604020202020204" pitchFamily="34" charset="0"/>
              </a:rPr>
              <a:t>a few unacceptable products would be dealt with through repair facilities and service warranties</a:t>
            </a:r>
          </a:p>
        </p:txBody>
      </p:sp>
      <p:sp>
        <p:nvSpPr>
          <p:cNvPr id="47107" name="Slide Number Placeholder 5">
            <a:extLst>
              <a:ext uri="{FF2B5EF4-FFF2-40B4-BE49-F238E27FC236}">
                <a16:creationId xmlns:a16="http://schemas.microsoft.com/office/drawing/2014/main" id="{3D230B33-9149-4766-A31C-5A9867BB5B22}"/>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26056D8E-D4D7-4B57-AB75-B47D54C19863}" type="slidenum">
              <a:rPr lang="en-US" altLang="en-US" sz="1000" smtClean="0">
                <a:solidFill>
                  <a:schemeClr val="tx1"/>
                </a:solidFill>
              </a:rPr>
              <a:pPr>
                <a:spcBef>
                  <a:spcPct val="0"/>
                </a:spcBef>
                <a:buClrTx/>
                <a:buSzTx/>
                <a:buFontTx/>
                <a:buNone/>
              </a:pPr>
              <a:t>56</a:t>
            </a:fld>
            <a:endParaRPr lang="en-US" altLang="en-US" sz="1000"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E490732C-89EA-4DD3-A6D7-F30D67DA0431}"/>
              </a:ext>
            </a:extLst>
          </p:cNvPr>
          <p:cNvSpPr>
            <a:spLocks noGrp="1" noChangeArrowheads="1"/>
          </p:cNvSpPr>
          <p:nvPr>
            <p:ph type="title"/>
          </p:nvPr>
        </p:nvSpPr>
        <p:spPr/>
        <p:txBody>
          <a:bodyPr/>
          <a:lstStyle/>
          <a:p>
            <a:pPr eaLnBrk="1" hangingPunct="1"/>
            <a:r>
              <a:rPr lang="en-US" altLang="en-US" sz="3600" dirty="0"/>
              <a:t>The Deming Approach to Quality Management </a:t>
            </a:r>
          </a:p>
        </p:txBody>
      </p:sp>
      <p:sp>
        <p:nvSpPr>
          <p:cNvPr id="49157" name="Rectangle 3">
            <a:extLst>
              <a:ext uri="{FF2B5EF4-FFF2-40B4-BE49-F238E27FC236}">
                <a16:creationId xmlns:a16="http://schemas.microsoft.com/office/drawing/2014/main" id="{71DB99E6-F5BF-4900-ADB8-A4CE8F000842}"/>
              </a:ext>
            </a:extLst>
          </p:cNvPr>
          <p:cNvSpPr>
            <a:spLocks noGrp="1" noChangeArrowheads="1"/>
          </p:cNvSpPr>
          <p:nvPr>
            <p:ph idx="1"/>
          </p:nvPr>
        </p:nvSpPr>
        <p:spPr/>
        <p:txBody>
          <a:bodyPr/>
          <a:lstStyle/>
          <a:p>
            <a:pPr eaLnBrk="1" hangingPunct="1"/>
            <a:r>
              <a:rPr lang="en-US" b="1" dirty="0">
                <a:solidFill>
                  <a:schemeClr val="tx1"/>
                </a:solidFill>
              </a:rPr>
              <a:t>William Edwards Deming</a:t>
            </a:r>
            <a:r>
              <a:rPr lang="en-US" dirty="0">
                <a:solidFill>
                  <a:schemeClr val="tx1"/>
                </a:solidFill>
              </a:rPr>
              <a:t> (October 14, 1900 – December 20, 1993) n American engineer, statistician, professor, author, lecturer, and management consultant, major book: </a:t>
            </a:r>
            <a:r>
              <a:rPr lang="en-US" i="1" dirty="0">
                <a:solidFill>
                  <a:schemeClr val="tx1"/>
                </a:solidFill>
              </a:rPr>
              <a:t>The New Economics for Industry, Government, and Education</a:t>
            </a:r>
          </a:p>
          <a:p>
            <a:pPr marL="0" indent="0" eaLnBrk="1" hangingPunct="1">
              <a:buNone/>
            </a:pPr>
            <a:r>
              <a:rPr lang="en-US" altLang="en-US" i="1" dirty="0">
                <a:solidFill>
                  <a:schemeClr val="tx1"/>
                </a:solidFill>
              </a:rPr>
              <a:t>Also see:</a:t>
            </a:r>
            <a:endParaRPr lang="en-US" altLang="en-US" dirty="0">
              <a:solidFill>
                <a:schemeClr val="tx1"/>
              </a:solidFill>
            </a:endParaRPr>
          </a:p>
          <a:p>
            <a:pPr eaLnBrk="1" hangingPunct="1"/>
            <a:r>
              <a:rPr lang="en-US" altLang="en-US" dirty="0">
                <a:solidFill>
                  <a:schemeClr val="tx1"/>
                </a:solidFill>
                <a:hlinkClick r:id="rId3"/>
              </a:rPr>
              <a:t>https://en.wikipedia.org/wiki/W._Edwards_Deming</a:t>
            </a:r>
            <a:endParaRPr lang="en-US" altLang="en-US" dirty="0">
              <a:solidFill>
                <a:schemeClr val="tx1"/>
              </a:solidFill>
            </a:endParaRPr>
          </a:p>
        </p:txBody>
      </p:sp>
      <p:sp>
        <p:nvSpPr>
          <p:cNvPr id="49155" name="Slide Number Placeholder 5">
            <a:extLst>
              <a:ext uri="{FF2B5EF4-FFF2-40B4-BE49-F238E27FC236}">
                <a16:creationId xmlns:a16="http://schemas.microsoft.com/office/drawing/2014/main" id="{C2783EC4-12B8-4BCF-B44E-725DFA635280}"/>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BF718228-DEBC-4D3A-B5E3-179424748B5F}" type="slidenum">
              <a:rPr lang="en-US" altLang="en-US" sz="1000" smtClean="0">
                <a:solidFill>
                  <a:schemeClr val="tx1"/>
                </a:solidFill>
              </a:rPr>
              <a:pPr>
                <a:spcBef>
                  <a:spcPct val="0"/>
                </a:spcBef>
                <a:buClrTx/>
                <a:buSzTx/>
                <a:buFontTx/>
                <a:buNone/>
              </a:pPr>
              <a:t>57</a:t>
            </a:fld>
            <a:endParaRPr lang="en-US" altLang="en-US" sz="100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E490732C-89EA-4DD3-A6D7-F30D67DA0431}"/>
              </a:ext>
            </a:extLst>
          </p:cNvPr>
          <p:cNvSpPr>
            <a:spLocks noGrp="1" noChangeArrowheads="1"/>
          </p:cNvSpPr>
          <p:nvPr>
            <p:ph type="title"/>
          </p:nvPr>
        </p:nvSpPr>
        <p:spPr/>
        <p:txBody>
          <a:bodyPr/>
          <a:lstStyle/>
          <a:p>
            <a:pPr eaLnBrk="1" hangingPunct="1"/>
            <a:r>
              <a:rPr lang="en-US" altLang="en-US" sz="2400" b="1" dirty="0">
                <a:solidFill>
                  <a:schemeClr val="tx1"/>
                </a:solidFill>
              </a:rPr>
              <a:t>Deming’s 14 points on Quality Management—</a:t>
            </a:r>
            <a:br>
              <a:rPr lang="en-US" altLang="en-US" sz="2400" b="1" dirty="0">
                <a:solidFill>
                  <a:schemeClr val="tx1"/>
                </a:solidFill>
              </a:rPr>
            </a:br>
            <a:r>
              <a:rPr lang="en-US" altLang="en-US" sz="2400" b="1" dirty="0">
                <a:solidFill>
                  <a:schemeClr val="tx1"/>
                </a:solidFill>
              </a:rPr>
              <a:t>Managers are responsible for quality </a:t>
            </a:r>
          </a:p>
        </p:txBody>
      </p:sp>
      <p:sp>
        <p:nvSpPr>
          <p:cNvPr id="49157" name="Rectangle 3">
            <a:extLst>
              <a:ext uri="{FF2B5EF4-FFF2-40B4-BE49-F238E27FC236}">
                <a16:creationId xmlns:a16="http://schemas.microsoft.com/office/drawing/2014/main" id="{71DB99E6-F5BF-4900-ADB8-A4CE8F000842}"/>
              </a:ext>
            </a:extLst>
          </p:cNvPr>
          <p:cNvSpPr>
            <a:spLocks noGrp="1" noChangeArrowheads="1"/>
          </p:cNvSpPr>
          <p:nvPr>
            <p:ph sz="half" idx="1"/>
          </p:nvPr>
        </p:nvSpPr>
        <p:spPr/>
        <p:txBody>
          <a:bodyPr>
            <a:normAutofit lnSpcReduction="10000"/>
          </a:bodyPr>
          <a:lstStyle/>
          <a:p>
            <a:pPr marL="457200" indent="-457200">
              <a:buFont typeface="+mj-lt"/>
              <a:buAutoNum type="arabicPeriod"/>
            </a:pPr>
            <a:r>
              <a:rPr lang="en-US" sz="2200" dirty="0"/>
              <a:t>Create constancy of purpose for improving products and services.</a:t>
            </a:r>
          </a:p>
          <a:p>
            <a:pPr marL="457200" indent="-457200">
              <a:buFont typeface="+mj-lt"/>
              <a:buAutoNum type="arabicPeriod"/>
            </a:pPr>
            <a:r>
              <a:rPr lang="en-US" sz="2200" dirty="0"/>
              <a:t>All must adopt the new philosophy.</a:t>
            </a:r>
          </a:p>
          <a:p>
            <a:pPr marL="457200" indent="-457200">
              <a:buFont typeface="+mj-lt"/>
              <a:buAutoNum type="arabicPeriod"/>
            </a:pPr>
            <a:r>
              <a:rPr lang="en-US" sz="2200" dirty="0"/>
              <a:t>Cease dependence on inspection to achieve quality.</a:t>
            </a:r>
          </a:p>
          <a:p>
            <a:pPr marL="457200" indent="-457200">
              <a:buFont typeface="+mj-lt"/>
              <a:buAutoNum type="arabicPeriod"/>
            </a:pPr>
            <a:r>
              <a:rPr lang="en-US" sz="2200" dirty="0"/>
              <a:t>End the practice of awarding business on price alone; instead, minimize total cost by working with a single supplier.</a:t>
            </a:r>
          </a:p>
          <a:p>
            <a:pPr eaLnBrk="1" hangingPunct="1"/>
            <a:endParaRPr lang="en-US" altLang="en-US" sz="2200" dirty="0"/>
          </a:p>
        </p:txBody>
      </p:sp>
      <p:sp>
        <p:nvSpPr>
          <p:cNvPr id="2" name="Content Placeholder 1">
            <a:extLst>
              <a:ext uri="{FF2B5EF4-FFF2-40B4-BE49-F238E27FC236}">
                <a16:creationId xmlns:a16="http://schemas.microsoft.com/office/drawing/2014/main" id="{A10D94C8-1928-4322-A697-72557F095A27}"/>
              </a:ext>
            </a:extLst>
          </p:cNvPr>
          <p:cNvSpPr>
            <a:spLocks noGrp="1"/>
          </p:cNvSpPr>
          <p:nvPr>
            <p:ph sz="half" idx="2"/>
          </p:nvPr>
        </p:nvSpPr>
        <p:spPr/>
        <p:txBody>
          <a:bodyPr/>
          <a:lstStyle/>
          <a:p>
            <a:pPr marL="457200" indent="-457200">
              <a:buFont typeface="+mj-lt"/>
              <a:buAutoNum type="arabicPeriod" startAt="5"/>
            </a:pPr>
            <a:r>
              <a:rPr lang="en-US" sz="2200" dirty="0">
                <a:solidFill>
                  <a:schemeClr val="tx1"/>
                </a:solidFill>
              </a:rPr>
              <a:t>Improve constantly and forever every process for planning, production and service.</a:t>
            </a:r>
          </a:p>
          <a:p>
            <a:pPr marL="457200" indent="-457200">
              <a:buFont typeface="+mj-lt"/>
              <a:buAutoNum type="arabicPeriod" startAt="5"/>
            </a:pPr>
            <a:r>
              <a:rPr lang="en-US" sz="2200" dirty="0">
                <a:solidFill>
                  <a:schemeClr val="tx1"/>
                </a:solidFill>
              </a:rPr>
              <a:t>Institute training on the job.</a:t>
            </a:r>
          </a:p>
          <a:p>
            <a:pPr marL="457200" indent="-457200">
              <a:buFont typeface="+mj-lt"/>
              <a:buAutoNum type="arabicPeriod" startAt="5"/>
            </a:pPr>
            <a:r>
              <a:rPr lang="en-US" sz="2200" dirty="0">
                <a:solidFill>
                  <a:schemeClr val="tx1"/>
                </a:solidFill>
              </a:rPr>
              <a:t>Managers must also be leaders.</a:t>
            </a:r>
          </a:p>
          <a:p>
            <a:pPr marL="457200" indent="-457200">
              <a:buFont typeface="+mj-lt"/>
              <a:buAutoNum type="arabicPeriod" startAt="5"/>
            </a:pPr>
            <a:r>
              <a:rPr lang="en-US" sz="2200" dirty="0">
                <a:solidFill>
                  <a:schemeClr val="tx1"/>
                </a:solidFill>
              </a:rPr>
              <a:t>Drive out fear.</a:t>
            </a:r>
          </a:p>
          <a:p>
            <a:pPr marL="457200" indent="-457200">
              <a:buFont typeface="+mj-lt"/>
              <a:buAutoNum type="arabicPeriod" startAt="5"/>
            </a:pPr>
            <a:r>
              <a:rPr lang="en-US" sz="2200" dirty="0">
                <a:solidFill>
                  <a:schemeClr val="tx1"/>
                </a:solidFill>
              </a:rPr>
              <a:t>Break down barriers between staff areas.</a:t>
            </a:r>
          </a:p>
          <a:p>
            <a:endParaRPr lang="en-US" sz="2200" dirty="0"/>
          </a:p>
        </p:txBody>
      </p:sp>
      <p:sp>
        <p:nvSpPr>
          <p:cNvPr id="49155" name="Slide Number Placeholder 5">
            <a:extLst>
              <a:ext uri="{FF2B5EF4-FFF2-40B4-BE49-F238E27FC236}">
                <a16:creationId xmlns:a16="http://schemas.microsoft.com/office/drawing/2014/main" id="{C2783EC4-12B8-4BCF-B44E-725DFA635280}"/>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BF718228-DEBC-4D3A-B5E3-179424748B5F}" type="slidenum">
              <a:rPr lang="en-US" altLang="en-US" sz="1000" smtClean="0">
                <a:solidFill>
                  <a:schemeClr val="tx1"/>
                </a:solidFill>
              </a:rPr>
              <a:pPr>
                <a:spcBef>
                  <a:spcPct val="0"/>
                </a:spcBef>
                <a:buClrTx/>
                <a:buSzTx/>
                <a:buFontTx/>
                <a:buNone/>
              </a:pPr>
              <a:t>58</a:t>
            </a:fld>
            <a:endParaRPr lang="en-US" altLang="en-US" sz="1000" dirty="0">
              <a:solidFill>
                <a:schemeClr val="tx1"/>
              </a:solidFill>
            </a:endParaRPr>
          </a:p>
        </p:txBody>
      </p:sp>
    </p:spTree>
    <p:extLst>
      <p:ext uri="{BB962C8B-B14F-4D97-AF65-F5344CB8AC3E}">
        <p14:creationId xmlns:p14="http://schemas.microsoft.com/office/powerpoint/2010/main" val="290073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E490732C-89EA-4DD3-A6D7-F30D67DA0431}"/>
              </a:ext>
            </a:extLst>
          </p:cNvPr>
          <p:cNvSpPr>
            <a:spLocks noGrp="1" noChangeArrowheads="1"/>
          </p:cNvSpPr>
          <p:nvPr>
            <p:ph type="title"/>
          </p:nvPr>
        </p:nvSpPr>
        <p:spPr/>
        <p:txBody>
          <a:bodyPr/>
          <a:lstStyle/>
          <a:p>
            <a:pPr eaLnBrk="1" hangingPunct="1"/>
            <a:r>
              <a:rPr lang="en-US" altLang="en-US" sz="2400" b="1" dirty="0">
                <a:solidFill>
                  <a:schemeClr val="tx1"/>
                </a:solidFill>
              </a:rPr>
              <a:t>Deming’s 14 points on Quality Management—</a:t>
            </a:r>
            <a:br>
              <a:rPr lang="en-US" altLang="en-US" sz="2400" b="1" dirty="0">
                <a:solidFill>
                  <a:schemeClr val="tx1"/>
                </a:solidFill>
              </a:rPr>
            </a:br>
            <a:r>
              <a:rPr lang="en-US" altLang="en-US" sz="2400" b="1" dirty="0">
                <a:solidFill>
                  <a:schemeClr val="tx1"/>
                </a:solidFill>
              </a:rPr>
              <a:t>Managers are responsible for quality </a:t>
            </a:r>
          </a:p>
        </p:txBody>
      </p:sp>
      <p:sp>
        <p:nvSpPr>
          <p:cNvPr id="49157" name="Rectangle 3">
            <a:extLst>
              <a:ext uri="{FF2B5EF4-FFF2-40B4-BE49-F238E27FC236}">
                <a16:creationId xmlns:a16="http://schemas.microsoft.com/office/drawing/2014/main" id="{71DB99E6-F5BF-4900-ADB8-A4CE8F000842}"/>
              </a:ext>
            </a:extLst>
          </p:cNvPr>
          <p:cNvSpPr>
            <a:spLocks noGrp="1" noChangeArrowheads="1"/>
          </p:cNvSpPr>
          <p:nvPr>
            <p:ph sz="half" idx="1"/>
          </p:nvPr>
        </p:nvSpPr>
        <p:spPr/>
        <p:txBody>
          <a:bodyPr/>
          <a:lstStyle/>
          <a:p>
            <a:pPr marL="457200" indent="-457200">
              <a:buFont typeface="+mj-lt"/>
              <a:buAutoNum type="arabicPeriod" startAt="10"/>
            </a:pPr>
            <a:r>
              <a:rPr lang="en-US" sz="2200" dirty="0">
                <a:solidFill>
                  <a:schemeClr val="tx1"/>
                </a:solidFill>
              </a:rPr>
              <a:t>Eliminate slogans, exhortations and targets for the workforce.</a:t>
            </a:r>
          </a:p>
          <a:p>
            <a:pPr marL="457200" indent="-457200">
              <a:buFont typeface="+mj-lt"/>
              <a:buAutoNum type="arabicPeriod" startAt="10"/>
            </a:pPr>
            <a:r>
              <a:rPr lang="en-US" sz="2200" dirty="0">
                <a:solidFill>
                  <a:schemeClr val="tx1"/>
                </a:solidFill>
              </a:rPr>
              <a:t>Eliminate numerical quotas for the workforce and numerical goals for management.</a:t>
            </a:r>
          </a:p>
          <a:p>
            <a:pPr marL="457200" indent="-457200">
              <a:buFont typeface="+mj-lt"/>
              <a:buAutoNum type="arabicPeriod" startAt="10"/>
            </a:pPr>
            <a:r>
              <a:rPr lang="en-US" sz="2200" dirty="0">
                <a:solidFill>
                  <a:schemeClr val="tx1"/>
                </a:solidFill>
              </a:rPr>
              <a:t>Remove barriers that rob people of pride of workmanship, and eliminate the annual rating or merit system</a:t>
            </a:r>
            <a:r>
              <a:rPr lang="en-US" sz="2200" dirty="0"/>
              <a:t>.</a:t>
            </a:r>
          </a:p>
          <a:p>
            <a:pPr eaLnBrk="1" hangingPunct="1"/>
            <a:endParaRPr lang="en-US" altLang="en-US" sz="2200" dirty="0"/>
          </a:p>
        </p:txBody>
      </p:sp>
      <p:sp>
        <p:nvSpPr>
          <p:cNvPr id="2" name="Content Placeholder 1">
            <a:extLst>
              <a:ext uri="{FF2B5EF4-FFF2-40B4-BE49-F238E27FC236}">
                <a16:creationId xmlns:a16="http://schemas.microsoft.com/office/drawing/2014/main" id="{A10D94C8-1928-4322-A697-72557F095A27}"/>
              </a:ext>
            </a:extLst>
          </p:cNvPr>
          <p:cNvSpPr>
            <a:spLocks noGrp="1"/>
          </p:cNvSpPr>
          <p:nvPr>
            <p:ph sz="half" idx="2"/>
          </p:nvPr>
        </p:nvSpPr>
        <p:spPr/>
        <p:txBody>
          <a:bodyPr/>
          <a:lstStyle/>
          <a:p>
            <a:pPr marL="457200" indent="-457200">
              <a:buFont typeface="+mj-lt"/>
              <a:buAutoNum type="arabicPeriod" startAt="13"/>
            </a:pPr>
            <a:r>
              <a:rPr lang="en-US" sz="2200" dirty="0">
                <a:solidFill>
                  <a:schemeClr val="tx1"/>
                </a:solidFill>
              </a:rPr>
              <a:t>Institute a vigorous program of education and self-improvement for everyone.</a:t>
            </a:r>
          </a:p>
          <a:p>
            <a:pPr marL="457200" indent="-457200">
              <a:buFont typeface="+mj-lt"/>
              <a:buAutoNum type="arabicPeriod" startAt="13"/>
            </a:pPr>
            <a:r>
              <a:rPr lang="en-US" sz="2200" dirty="0">
                <a:solidFill>
                  <a:schemeClr val="tx1"/>
                </a:solidFill>
              </a:rPr>
              <a:t>Put everybody in the company to work accomplishing the transformation.</a:t>
            </a:r>
          </a:p>
          <a:p>
            <a:endParaRPr lang="en-US" sz="2200" dirty="0"/>
          </a:p>
        </p:txBody>
      </p:sp>
      <p:sp>
        <p:nvSpPr>
          <p:cNvPr id="49155" name="Slide Number Placeholder 5">
            <a:extLst>
              <a:ext uri="{FF2B5EF4-FFF2-40B4-BE49-F238E27FC236}">
                <a16:creationId xmlns:a16="http://schemas.microsoft.com/office/drawing/2014/main" id="{C2783EC4-12B8-4BCF-B44E-725DFA635280}"/>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BF718228-DEBC-4D3A-B5E3-179424748B5F}" type="slidenum">
              <a:rPr lang="en-US" altLang="en-US" sz="1000" smtClean="0">
                <a:solidFill>
                  <a:schemeClr val="tx1"/>
                </a:solidFill>
              </a:rPr>
              <a:pPr>
                <a:spcBef>
                  <a:spcPct val="0"/>
                </a:spcBef>
                <a:buClrTx/>
                <a:buSzTx/>
                <a:buFontTx/>
                <a:buNone/>
              </a:pPr>
              <a:t>59</a:t>
            </a:fld>
            <a:endParaRPr lang="en-US" altLang="en-US" sz="1000" dirty="0">
              <a:solidFill>
                <a:schemeClr val="tx1"/>
              </a:solidFill>
            </a:endParaRPr>
          </a:p>
        </p:txBody>
      </p:sp>
    </p:spTree>
    <p:extLst>
      <p:ext uri="{BB962C8B-B14F-4D97-AF65-F5344CB8AC3E}">
        <p14:creationId xmlns:p14="http://schemas.microsoft.com/office/powerpoint/2010/main" val="145857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CA30D-1D6E-4863-A8AD-51E3ABFDAC4F}"/>
              </a:ext>
            </a:extLst>
          </p:cNvPr>
          <p:cNvSpPr>
            <a:spLocks noGrp="1"/>
          </p:cNvSpPr>
          <p:nvPr>
            <p:ph type="title"/>
          </p:nvPr>
        </p:nvSpPr>
        <p:spPr>
          <a:xfrm>
            <a:off x="628650" y="365127"/>
            <a:ext cx="7886700" cy="1006474"/>
          </a:xfrm>
        </p:spPr>
        <p:txBody>
          <a:bodyPr/>
          <a:lstStyle/>
          <a:p>
            <a:r>
              <a:rPr lang="en-US" dirty="0"/>
              <a:t>Prof. Romie Littrell- Who am I?</a:t>
            </a:r>
          </a:p>
        </p:txBody>
      </p:sp>
      <p:sp>
        <p:nvSpPr>
          <p:cNvPr id="6" name="Content Placeholder 5">
            <a:extLst>
              <a:ext uri="{FF2B5EF4-FFF2-40B4-BE49-F238E27FC236}">
                <a16:creationId xmlns:a16="http://schemas.microsoft.com/office/drawing/2014/main" id="{F1CAF1F3-2DC6-4CE2-A359-867CC341333F}"/>
              </a:ext>
            </a:extLst>
          </p:cNvPr>
          <p:cNvSpPr>
            <a:spLocks noGrp="1"/>
          </p:cNvSpPr>
          <p:nvPr>
            <p:ph idx="1"/>
          </p:nvPr>
        </p:nvSpPr>
        <p:spPr>
          <a:xfrm>
            <a:off x="628650" y="1371601"/>
            <a:ext cx="7886700" cy="4805362"/>
          </a:xfrm>
        </p:spPr>
        <p:txBody>
          <a:bodyPr>
            <a:normAutofit/>
          </a:bodyPr>
          <a:lstStyle/>
          <a:p>
            <a:pPr marL="0" indent="0">
              <a:buNone/>
            </a:pPr>
            <a:r>
              <a:rPr lang="en-US" b="1" dirty="0"/>
              <a:t>Visiting Professor:</a:t>
            </a:r>
          </a:p>
          <a:p>
            <a:r>
              <a:rPr lang="en-US" dirty="0"/>
              <a:t>Sheng Da Institute of Trade &amp; Commerce, </a:t>
            </a:r>
            <a:r>
              <a:rPr lang="en-US" dirty="0" err="1"/>
              <a:t>Zhenzhou</a:t>
            </a:r>
            <a:r>
              <a:rPr lang="en-US" dirty="0"/>
              <a:t> University, </a:t>
            </a:r>
            <a:r>
              <a:rPr lang="en-US" dirty="0" err="1"/>
              <a:t>Zengzhou</a:t>
            </a:r>
            <a:r>
              <a:rPr lang="en-US" dirty="0"/>
              <a:t>, China</a:t>
            </a:r>
          </a:p>
          <a:p>
            <a:r>
              <a:rPr lang="en-US" dirty="0"/>
              <a:t>Sun </a:t>
            </a:r>
            <a:r>
              <a:rPr lang="en-US" dirty="0" err="1"/>
              <a:t>Yat-sen</a:t>
            </a:r>
            <a:r>
              <a:rPr lang="en-US" dirty="0"/>
              <a:t> University, Guangzhou, China</a:t>
            </a:r>
          </a:p>
          <a:p>
            <a:r>
              <a:rPr lang="en-US" dirty="0"/>
              <a:t>Dalian Nationalities University, China</a:t>
            </a:r>
          </a:p>
          <a:p>
            <a:r>
              <a:rPr lang="en-US" dirty="0"/>
              <a:t>IILM Institute for Higher Education, Lodhi Road, New Delhi, India</a:t>
            </a:r>
          </a:p>
          <a:p>
            <a:r>
              <a:rPr lang="en-US" dirty="0"/>
              <a:t>Izmir Economics University, Izmir, Turkey</a:t>
            </a:r>
          </a:p>
          <a:p>
            <a:pPr marL="0" indent="0">
              <a:buNone/>
            </a:pPr>
            <a:endParaRPr lang="en-US" dirty="0"/>
          </a:p>
        </p:txBody>
      </p:sp>
    </p:spTree>
    <p:extLst>
      <p:ext uri="{BB962C8B-B14F-4D97-AF65-F5344CB8AC3E}">
        <p14:creationId xmlns:p14="http://schemas.microsoft.com/office/powerpoint/2010/main" val="107189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FA6E0B56-5467-4C97-B6AB-092D3DD95B94}"/>
              </a:ext>
            </a:extLst>
          </p:cNvPr>
          <p:cNvSpPr>
            <a:spLocks noGrp="1" noChangeArrowheads="1"/>
          </p:cNvSpPr>
          <p:nvPr>
            <p:ph type="title"/>
          </p:nvPr>
        </p:nvSpPr>
        <p:spPr/>
        <p:txBody>
          <a:bodyPr/>
          <a:lstStyle/>
          <a:p>
            <a:pPr eaLnBrk="1" hangingPunct="1"/>
            <a:r>
              <a:rPr lang="en-US" altLang="en-US"/>
              <a:t>Total Quality Management </a:t>
            </a:r>
          </a:p>
        </p:txBody>
      </p:sp>
      <p:sp>
        <p:nvSpPr>
          <p:cNvPr id="51205" name="Rectangle 3">
            <a:extLst>
              <a:ext uri="{FF2B5EF4-FFF2-40B4-BE49-F238E27FC236}">
                <a16:creationId xmlns:a16="http://schemas.microsoft.com/office/drawing/2014/main" id="{0746F832-AD63-4051-9A00-E0C712BFA26A}"/>
              </a:ext>
            </a:extLst>
          </p:cNvPr>
          <p:cNvSpPr>
            <a:spLocks noGrp="1" noChangeArrowheads="1"/>
          </p:cNvSpPr>
          <p:nvPr>
            <p:ph idx="1"/>
          </p:nvPr>
        </p:nvSpPr>
        <p:spPr/>
        <p:txBody>
          <a:bodyPr/>
          <a:lstStyle/>
          <a:p>
            <a:pPr eaLnBrk="1" hangingPunct="1"/>
            <a:r>
              <a:rPr lang="en-US" altLang="en-US" b="1" dirty="0">
                <a:solidFill>
                  <a:schemeClr val="tx1"/>
                </a:solidFill>
              </a:rPr>
              <a:t>Total quality management (TQM)</a:t>
            </a:r>
          </a:p>
          <a:p>
            <a:pPr lvl="1" eaLnBrk="1" hangingPunct="1"/>
            <a:r>
              <a:rPr lang="en-US" altLang="en-US" sz="2800" dirty="0">
                <a:solidFill>
                  <a:schemeClr val="tx1"/>
                </a:solidFill>
                <a:ea typeface="Arial" panose="020B0604020202020204" pitchFamily="34" charset="0"/>
              </a:rPr>
              <a:t>a process that stresses three principles</a:t>
            </a:r>
          </a:p>
          <a:p>
            <a:pPr lvl="2" eaLnBrk="1" hangingPunct="1"/>
            <a:r>
              <a:rPr lang="en-US" altLang="en-US" sz="2800" dirty="0">
                <a:solidFill>
                  <a:schemeClr val="tx1"/>
                </a:solidFill>
                <a:ea typeface="Arial" panose="020B0604020202020204" pitchFamily="34" charset="0"/>
              </a:rPr>
              <a:t>customer satisfaction</a:t>
            </a:r>
          </a:p>
          <a:p>
            <a:pPr lvl="2" eaLnBrk="1" hangingPunct="1"/>
            <a:r>
              <a:rPr lang="en-US" altLang="en-US" sz="2800" dirty="0">
                <a:solidFill>
                  <a:schemeClr val="tx1"/>
                </a:solidFill>
                <a:ea typeface="Arial" panose="020B0604020202020204" pitchFamily="34" charset="0"/>
              </a:rPr>
              <a:t>continuous improvement</a:t>
            </a:r>
          </a:p>
          <a:p>
            <a:pPr lvl="2" eaLnBrk="1" hangingPunct="1"/>
            <a:r>
              <a:rPr lang="en-US" altLang="en-US" sz="2800" dirty="0">
                <a:solidFill>
                  <a:schemeClr val="tx1"/>
                </a:solidFill>
                <a:ea typeface="Arial" panose="020B0604020202020204" pitchFamily="34" charset="0"/>
              </a:rPr>
              <a:t>employee involvement</a:t>
            </a:r>
          </a:p>
        </p:txBody>
      </p:sp>
      <p:sp>
        <p:nvSpPr>
          <p:cNvPr id="51203" name="Slide Number Placeholder 5">
            <a:extLst>
              <a:ext uri="{FF2B5EF4-FFF2-40B4-BE49-F238E27FC236}">
                <a16:creationId xmlns:a16="http://schemas.microsoft.com/office/drawing/2014/main" id="{35621C45-E6B8-410D-BF72-0158816A485B}"/>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80E216FE-FB73-4EB9-A144-93F4CA6A898D}" type="slidenum">
              <a:rPr lang="en-US" altLang="en-US" sz="1000" smtClean="0">
                <a:solidFill>
                  <a:schemeClr val="tx1"/>
                </a:solidFill>
              </a:rPr>
              <a:pPr>
                <a:spcBef>
                  <a:spcPct val="0"/>
                </a:spcBef>
                <a:buClrTx/>
                <a:buSzTx/>
                <a:buFontTx/>
                <a:buNone/>
              </a:pPr>
              <a:t>60</a:t>
            </a:fld>
            <a:endParaRPr lang="en-US" altLang="en-US" sz="1000"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a:extLst>
              <a:ext uri="{FF2B5EF4-FFF2-40B4-BE49-F238E27FC236}">
                <a16:creationId xmlns:a16="http://schemas.microsoft.com/office/drawing/2014/main" id="{D071E307-82EA-4F7F-824B-58996CD7540B}"/>
              </a:ext>
            </a:extLst>
          </p:cNvPr>
          <p:cNvSpPr>
            <a:spLocks noGrp="1" noChangeArrowheads="1"/>
          </p:cNvSpPr>
          <p:nvPr>
            <p:ph type="title"/>
          </p:nvPr>
        </p:nvSpPr>
        <p:spPr/>
        <p:txBody>
          <a:bodyPr/>
          <a:lstStyle/>
          <a:p>
            <a:pPr eaLnBrk="1" hangingPunct="1"/>
            <a:r>
              <a:rPr lang="en-US" altLang="en-US"/>
              <a:t>Six Sigma</a:t>
            </a:r>
          </a:p>
        </p:txBody>
      </p:sp>
      <p:sp>
        <p:nvSpPr>
          <p:cNvPr id="53253" name="Rectangle 3">
            <a:extLst>
              <a:ext uri="{FF2B5EF4-FFF2-40B4-BE49-F238E27FC236}">
                <a16:creationId xmlns:a16="http://schemas.microsoft.com/office/drawing/2014/main" id="{48710D18-B16F-4BB8-AA3B-C8CC94AE4BA3}"/>
              </a:ext>
            </a:extLst>
          </p:cNvPr>
          <p:cNvSpPr>
            <a:spLocks noGrp="1" noChangeArrowheads="1"/>
          </p:cNvSpPr>
          <p:nvPr>
            <p:ph idx="1"/>
          </p:nvPr>
        </p:nvSpPr>
        <p:spPr/>
        <p:txBody>
          <a:bodyPr/>
          <a:lstStyle/>
          <a:p>
            <a:pPr eaLnBrk="1" hangingPunct="1"/>
            <a:r>
              <a:rPr lang="en-US" altLang="en-US" b="1" dirty="0">
                <a:solidFill>
                  <a:schemeClr val="tx1"/>
                </a:solidFill>
              </a:rPr>
              <a:t>Six sigma (</a:t>
            </a:r>
            <a:r>
              <a:rPr lang="en-US" b="1" dirty="0">
                <a:solidFill>
                  <a:schemeClr val="tx1"/>
                </a:solidFill>
              </a:rPr>
              <a:t>99.9997% defect-free)</a:t>
            </a:r>
            <a:endParaRPr lang="en-US" altLang="en-US" b="1" dirty="0">
              <a:solidFill>
                <a:schemeClr val="tx1"/>
              </a:solidFill>
            </a:endParaRPr>
          </a:p>
          <a:p>
            <a:pPr lvl="1" eaLnBrk="1" hangingPunct="1"/>
            <a:r>
              <a:rPr lang="en-US" altLang="en-US" sz="2800" dirty="0">
                <a:solidFill>
                  <a:schemeClr val="tx1"/>
                </a:solidFill>
                <a:ea typeface="Arial" panose="020B0604020202020204" pitchFamily="34" charset="0"/>
              </a:rPr>
              <a:t>aims to eliminate defects, slash product cycle times, and cut costs across the board</a:t>
            </a:r>
          </a:p>
          <a:p>
            <a:pPr eaLnBrk="1" hangingPunct="1">
              <a:buFont typeface="Wingdings" panose="05000000000000000000" pitchFamily="2" charset="2"/>
              <a:buNone/>
            </a:pPr>
            <a:r>
              <a:rPr lang="en-US" altLang="en-US" dirty="0"/>
              <a:t> </a:t>
            </a:r>
          </a:p>
        </p:txBody>
      </p:sp>
      <p:sp>
        <p:nvSpPr>
          <p:cNvPr id="53251" name="Slide Number Placeholder 5">
            <a:extLst>
              <a:ext uri="{FF2B5EF4-FFF2-40B4-BE49-F238E27FC236}">
                <a16:creationId xmlns:a16="http://schemas.microsoft.com/office/drawing/2014/main" id="{CD778499-8F1F-4EFF-955F-6DF6598B6D10}"/>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A66EDC2A-1ABC-4F36-B7A3-41C42B725626}" type="slidenum">
              <a:rPr lang="en-US" altLang="en-US" sz="1000" smtClean="0">
                <a:solidFill>
                  <a:schemeClr val="tx1"/>
                </a:solidFill>
              </a:rPr>
              <a:pPr>
                <a:spcBef>
                  <a:spcPct val="0"/>
                </a:spcBef>
                <a:buClrTx/>
                <a:buSzTx/>
                <a:buFontTx/>
                <a:buNone/>
              </a:pPr>
              <a:t>61</a:t>
            </a:fld>
            <a:endParaRPr lang="en-US" altLang="en-US" sz="1000"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a:extLst>
              <a:ext uri="{FF2B5EF4-FFF2-40B4-BE49-F238E27FC236}">
                <a16:creationId xmlns:a16="http://schemas.microsoft.com/office/drawing/2014/main" id="{054C6CC3-C858-410D-8CB6-11E3BBEF4673}"/>
              </a:ext>
            </a:extLst>
          </p:cNvPr>
          <p:cNvSpPr>
            <a:spLocks noGrp="1" noChangeArrowheads="1"/>
          </p:cNvSpPr>
          <p:nvPr>
            <p:ph type="title"/>
          </p:nvPr>
        </p:nvSpPr>
        <p:spPr/>
        <p:txBody>
          <a:bodyPr/>
          <a:lstStyle/>
          <a:p>
            <a:pPr eaLnBrk="1" hangingPunct="1"/>
            <a:r>
              <a:rPr lang="en-US" altLang="en-US"/>
              <a:t>Quality Standards</a:t>
            </a:r>
          </a:p>
        </p:txBody>
      </p:sp>
      <p:sp>
        <p:nvSpPr>
          <p:cNvPr id="55301" name="Rectangle 3">
            <a:extLst>
              <a:ext uri="{FF2B5EF4-FFF2-40B4-BE49-F238E27FC236}">
                <a16:creationId xmlns:a16="http://schemas.microsoft.com/office/drawing/2014/main" id="{C26B0FB1-F883-45EA-9C0D-557BB6860D4D}"/>
              </a:ext>
            </a:extLst>
          </p:cNvPr>
          <p:cNvSpPr>
            <a:spLocks noGrp="1" noChangeArrowheads="1"/>
          </p:cNvSpPr>
          <p:nvPr>
            <p:ph idx="1"/>
          </p:nvPr>
        </p:nvSpPr>
        <p:spPr/>
        <p:txBody>
          <a:bodyPr/>
          <a:lstStyle/>
          <a:p>
            <a:pPr eaLnBrk="1" hangingPunct="1"/>
            <a:r>
              <a:rPr lang="en-US" altLang="en-US" dirty="0">
                <a:solidFill>
                  <a:schemeClr val="tx1"/>
                </a:solidFill>
              </a:rPr>
              <a:t>Levels of quality standards</a:t>
            </a:r>
          </a:p>
          <a:p>
            <a:pPr lvl="1" eaLnBrk="1" hangingPunct="1"/>
            <a:r>
              <a:rPr lang="en-US" altLang="en-US" dirty="0">
                <a:solidFill>
                  <a:schemeClr val="tx1"/>
                </a:solidFill>
                <a:ea typeface="Arial" panose="020B0604020202020204" pitchFamily="34" charset="0"/>
              </a:rPr>
              <a:t>General</a:t>
            </a:r>
          </a:p>
          <a:p>
            <a:pPr lvl="2" eaLnBrk="1" hangingPunct="1"/>
            <a:r>
              <a:rPr lang="en-US" altLang="en-US" dirty="0">
                <a:solidFill>
                  <a:schemeClr val="tx1"/>
                </a:solidFill>
                <a:ea typeface="Arial" panose="020B0604020202020204" pitchFamily="34" charset="0"/>
              </a:rPr>
              <a:t>ISO 9000</a:t>
            </a:r>
          </a:p>
          <a:p>
            <a:pPr lvl="2" eaLnBrk="1" hangingPunct="1"/>
            <a:r>
              <a:rPr lang="en-US" altLang="en-US" dirty="0">
                <a:solidFill>
                  <a:schemeClr val="tx1"/>
                </a:solidFill>
                <a:ea typeface="Arial" panose="020B0604020202020204" pitchFamily="34" charset="0"/>
              </a:rPr>
              <a:t>Malcom Baldridge National Quality Award</a:t>
            </a:r>
          </a:p>
          <a:p>
            <a:pPr lvl="1" eaLnBrk="1" hangingPunct="1"/>
            <a:r>
              <a:rPr lang="en-US" altLang="en-US" dirty="0">
                <a:solidFill>
                  <a:schemeClr val="tx1"/>
                </a:solidFill>
                <a:ea typeface="Arial" panose="020B0604020202020204" pitchFamily="34" charset="0"/>
              </a:rPr>
              <a:t>Industry specific</a:t>
            </a:r>
          </a:p>
          <a:p>
            <a:pPr lvl="1" eaLnBrk="1" hangingPunct="1"/>
            <a:r>
              <a:rPr lang="en-US" altLang="en-US" dirty="0">
                <a:solidFill>
                  <a:schemeClr val="tx1"/>
                </a:solidFill>
                <a:ea typeface="Arial" panose="020B0604020202020204" pitchFamily="34" charset="0"/>
              </a:rPr>
              <a:t>Company specific</a:t>
            </a:r>
          </a:p>
        </p:txBody>
      </p:sp>
      <p:sp>
        <p:nvSpPr>
          <p:cNvPr id="55299" name="Slide Number Placeholder 5">
            <a:extLst>
              <a:ext uri="{FF2B5EF4-FFF2-40B4-BE49-F238E27FC236}">
                <a16:creationId xmlns:a16="http://schemas.microsoft.com/office/drawing/2014/main" id="{511CB453-CBC9-4D4B-89F1-D9301FD01467}"/>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827D075F-97B4-4176-8ED2-366FB58427C4}" type="slidenum">
              <a:rPr lang="en-US" altLang="en-US" sz="1000" smtClean="0">
                <a:solidFill>
                  <a:schemeClr val="tx1"/>
                </a:solidFill>
              </a:rPr>
              <a:pPr>
                <a:spcBef>
                  <a:spcPct val="0"/>
                </a:spcBef>
                <a:buClrTx/>
                <a:buSzTx/>
                <a:buFontTx/>
                <a:buNone/>
              </a:pPr>
              <a:t>62</a:t>
            </a:fld>
            <a:endParaRPr lang="en-US" altLang="en-US" sz="1000" dirty="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a:extLst>
              <a:ext uri="{FF2B5EF4-FFF2-40B4-BE49-F238E27FC236}">
                <a16:creationId xmlns:a16="http://schemas.microsoft.com/office/drawing/2014/main" id="{3E5661C2-CB24-4171-95DE-802CEC830848}"/>
              </a:ext>
            </a:extLst>
          </p:cNvPr>
          <p:cNvSpPr>
            <a:spLocks noGrp="1" noChangeArrowheads="1"/>
          </p:cNvSpPr>
          <p:nvPr>
            <p:ph type="title"/>
          </p:nvPr>
        </p:nvSpPr>
        <p:spPr/>
        <p:txBody>
          <a:bodyPr/>
          <a:lstStyle/>
          <a:p>
            <a:pPr eaLnBrk="1" hangingPunct="1"/>
            <a:r>
              <a:rPr lang="en-US" altLang="en-US"/>
              <a:t>Inventory Management</a:t>
            </a:r>
          </a:p>
        </p:txBody>
      </p:sp>
      <p:sp>
        <p:nvSpPr>
          <p:cNvPr id="57349" name="Rectangle 3">
            <a:extLst>
              <a:ext uri="{FF2B5EF4-FFF2-40B4-BE49-F238E27FC236}">
                <a16:creationId xmlns:a16="http://schemas.microsoft.com/office/drawing/2014/main" id="{8C9C9158-42BD-4690-ADE4-DA78C4D715D3}"/>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b="1" dirty="0"/>
              <a:t>	</a:t>
            </a:r>
            <a:r>
              <a:rPr lang="en-US" altLang="en-US" b="1" dirty="0">
                <a:solidFill>
                  <a:schemeClr val="tx1"/>
                </a:solidFill>
              </a:rPr>
              <a:t>Learning Objective: </a:t>
            </a:r>
          </a:p>
          <a:p>
            <a:pPr eaLnBrk="1" hangingPunct="1">
              <a:buFont typeface="Wingdings" panose="05000000000000000000" pitchFamily="2" charset="2"/>
              <a:buNone/>
            </a:pPr>
            <a:r>
              <a:rPr lang="en-US" altLang="en-US" dirty="0">
                <a:solidFill>
                  <a:schemeClr val="tx1"/>
                </a:solidFill>
              </a:rPr>
              <a:t>	Explain how quality affects global supply and effective inventory management</a:t>
            </a:r>
          </a:p>
        </p:txBody>
      </p:sp>
      <p:sp>
        <p:nvSpPr>
          <p:cNvPr id="57347" name="Slide Number Placeholder 5">
            <a:extLst>
              <a:ext uri="{FF2B5EF4-FFF2-40B4-BE49-F238E27FC236}">
                <a16:creationId xmlns:a16="http://schemas.microsoft.com/office/drawing/2014/main" id="{A5544701-F49D-45D3-9076-CFA6B73F601C}"/>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16C68B2A-1A0C-4FAA-9CA2-4E6A26DDE800}" type="slidenum">
              <a:rPr lang="en-US" altLang="en-US" sz="1000" smtClean="0">
                <a:solidFill>
                  <a:schemeClr val="tx1"/>
                </a:solidFill>
              </a:rPr>
              <a:pPr>
                <a:spcBef>
                  <a:spcPct val="0"/>
                </a:spcBef>
                <a:buClrTx/>
                <a:buSzTx/>
                <a:buFontTx/>
                <a:buNone/>
              </a:pPr>
              <a:t>63</a:t>
            </a:fld>
            <a:endParaRPr lang="en-US" altLang="en-US" sz="1000"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a:extLst>
              <a:ext uri="{FF2B5EF4-FFF2-40B4-BE49-F238E27FC236}">
                <a16:creationId xmlns:a16="http://schemas.microsoft.com/office/drawing/2014/main" id="{AA477DAD-27B4-4ABD-8E14-02C7481C0532}"/>
              </a:ext>
            </a:extLst>
          </p:cNvPr>
          <p:cNvSpPr>
            <a:spLocks noGrp="1" noChangeArrowheads="1"/>
          </p:cNvSpPr>
          <p:nvPr>
            <p:ph type="title"/>
          </p:nvPr>
        </p:nvSpPr>
        <p:spPr/>
        <p:txBody>
          <a:bodyPr/>
          <a:lstStyle/>
          <a:p>
            <a:pPr eaLnBrk="1" hangingPunct="1"/>
            <a:r>
              <a:rPr lang="en-US" altLang="en-US"/>
              <a:t>Inventory Management</a:t>
            </a:r>
          </a:p>
        </p:txBody>
      </p:sp>
      <p:sp>
        <p:nvSpPr>
          <p:cNvPr id="59397" name="Rectangle 3">
            <a:extLst>
              <a:ext uri="{FF2B5EF4-FFF2-40B4-BE49-F238E27FC236}">
                <a16:creationId xmlns:a16="http://schemas.microsoft.com/office/drawing/2014/main" id="{1EA4416D-0C3F-48A8-9B71-B021AEE61919}"/>
              </a:ext>
            </a:extLst>
          </p:cNvPr>
          <p:cNvSpPr>
            <a:spLocks noGrp="1" noChangeArrowheads="1"/>
          </p:cNvSpPr>
          <p:nvPr>
            <p:ph idx="1"/>
          </p:nvPr>
        </p:nvSpPr>
        <p:spPr/>
        <p:txBody>
          <a:bodyPr/>
          <a:lstStyle/>
          <a:p>
            <a:pPr eaLnBrk="1" hangingPunct="1"/>
            <a:r>
              <a:rPr lang="en-US" altLang="en-US" b="1" dirty="0">
                <a:solidFill>
                  <a:schemeClr val="tx1"/>
                </a:solidFill>
              </a:rPr>
              <a:t>Lean manufacturing</a:t>
            </a:r>
            <a:r>
              <a:rPr lang="en-US" altLang="en-US" dirty="0">
                <a:solidFill>
                  <a:schemeClr val="tx1"/>
                </a:solidFill>
              </a:rPr>
              <a:t> </a:t>
            </a:r>
          </a:p>
          <a:p>
            <a:pPr lvl="1" eaLnBrk="1" hangingPunct="1"/>
            <a:r>
              <a:rPr lang="en-US" altLang="en-US" dirty="0">
                <a:solidFill>
                  <a:schemeClr val="tx1"/>
                </a:solidFill>
                <a:ea typeface="Arial" panose="020B0604020202020204" pitchFamily="34" charset="0"/>
              </a:rPr>
              <a:t>a productive system whose focus is on optimizing processes through the philosophy of continual improvement</a:t>
            </a:r>
          </a:p>
          <a:p>
            <a:pPr eaLnBrk="1" hangingPunct="1"/>
            <a:r>
              <a:rPr lang="en-US" altLang="en-US" b="1" dirty="0">
                <a:solidFill>
                  <a:schemeClr val="tx1"/>
                </a:solidFill>
              </a:rPr>
              <a:t>Just-in-time (JIT)</a:t>
            </a:r>
            <a:r>
              <a:rPr lang="en-US" altLang="en-US" dirty="0">
                <a:solidFill>
                  <a:schemeClr val="tx1"/>
                </a:solidFill>
              </a:rPr>
              <a:t> inventory management</a:t>
            </a:r>
          </a:p>
          <a:p>
            <a:pPr lvl="1" eaLnBrk="1" hangingPunct="1"/>
            <a:r>
              <a:rPr lang="en-US" altLang="en-US" dirty="0">
                <a:solidFill>
                  <a:schemeClr val="tx1"/>
                </a:solidFill>
                <a:ea typeface="Arial" panose="020B0604020202020204" pitchFamily="34" charset="0"/>
              </a:rPr>
              <a:t>focuses on reducing inefficiency and unproductive time in the production process to improve continuously the process and the quality of the product or service  </a:t>
            </a:r>
          </a:p>
        </p:txBody>
      </p:sp>
      <p:sp>
        <p:nvSpPr>
          <p:cNvPr id="59395" name="Slide Number Placeholder 5">
            <a:extLst>
              <a:ext uri="{FF2B5EF4-FFF2-40B4-BE49-F238E27FC236}">
                <a16:creationId xmlns:a16="http://schemas.microsoft.com/office/drawing/2014/main" id="{95B0F3C1-E194-4889-A93B-32FECE0CE805}"/>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7E78B766-A2F0-4DF7-A255-0598FE8061A4}" type="slidenum">
              <a:rPr lang="en-US" altLang="en-US" sz="1000" smtClean="0">
                <a:solidFill>
                  <a:schemeClr val="tx1"/>
                </a:solidFill>
              </a:rPr>
              <a:pPr>
                <a:spcBef>
                  <a:spcPct val="0"/>
                </a:spcBef>
                <a:buClrTx/>
                <a:buSzTx/>
                <a:buFontTx/>
                <a:buNone/>
              </a:pPr>
              <a:t>64</a:t>
            </a:fld>
            <a:endParaRPr lang="en-US" altLang="en-US" sz="1000" dirty="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a:extLst>
              <a:ext uri="{FF2B5EF4-FFF2-40B4-BE49-F238E27FC236}">
                <a16:creationId xmlns:a16="http://schemas.microsoft.com/office/drawing/2014/main" id="{D3CDC049-B797-4A74-93D1-06B9F1ACFD10}"/>
              </a:ext>
            </a:extLst>
          </p:cNvPr>
          <p:cNvSpPr>
            <a:spLocks noGrp="1" noChangeArrowheads="1"/>
          </p:cNvSpPr>
          <p:nvPr>
            <p:ph type="title"/>
          </p:nvPr>
        </p:nvSpPr>
        <p:spPr/>
        <p:txBody>
          <a:bodyPr/>
          <a:lstStyle/>
          <a:p>
            <a:pPr eaLnBrk="1" hangingPunct="1"/>
            <a:r>
              <a:rPr lang="en-US" altLang="en-US"/>
              <a:t>Foreign Trade Zones</a:t>
            </a:r>
          </a:p>
        </p:txBody>
      </p:sp>
      <p:sp>
        <p:nvSpPr>
          <p:cNvPr id="61445" name="Rectangle 3">
            <a:extLst>
              <a:ext uri="{FF2B5EF4-FFF2-40B4-BE49-F238E27FC236}">
                <a16:creationId xmlns:a16="http://schemas.microsoft.com/office/drawing/2014/main" id="{79DCC5F4-CB88-4EB0-ADB4-D235631533FC}"/>
              </a:ext>
            </a:extLst>
          </p:cNvPr>
          <p:cNvSpPr>
            <a:spLocks noGrp="1" noChangeArrowheads="1"/>
          </p:cNvSpPr>
          <p:nvPr>
            <p:ph idx="1"/>
          </p:nvPr>
        </p:nvSpPr>
        <p:spPr/>
        <p:txBody>
          <a:bodyPr/>
          <a:lstStyle/>
          <a:p>
            <a:pPr eaLnBrk="1" hangingPunct="1"/>
            <a:r>
              <a:rPr lang="en-US" altLang="en-US" b="1" dirty="0">
                <a:solidFill>
                  <a:schemeClr val="tx1"/>
                </a:solidFill>
              </a:rPr>
              <a:t>Foreign trade zones (FTZs)</a:t>
            </a:r>
          </a:p>
          <a:p>
            <a:pPr lvl="1" eaLnBrk="1" hangingPunct="1"/>
            <a:r>
              <a:rPr lang="en-US" altLang="en-US" dirty="0">
                <a:solidFill>
                  <a:schemeClr val="tx1"/>
                </a:solidFill>
                <a:ea typeface="Arial" panose="020B0604020202020204" pitchFamily="34" charset="0"/>
              </a:rPr>
              <a:t>areas in which domestic and imported merchandise can be stored, inspected, and manufactured free from formal customs procedures until the goods leave the zones</a:t>
            </a:r>
          </a:p>
          <a:p>
            <a:pPr lvl="2" eaLnBrk="1" hangingPunct="1"/>
            <a:r>
              <a:rPr lang="en-US" altLang="en-US" dirty="0">
                <a:solidFill>
                  <a:schemeClr val="tx1"/>
                </a:solidFill>
                <a:ea typeface="Arial" panose="020B0604020202020204" pitchFamily="34" charset="0"/>
              </a:rPr>
              <a:t>General purpose</a:t>
            </a:r>
          </a:p>
          <a:p>
            <a:pPr lvl="2" eaLnBrk="1" hangingPunct="1"/>
            <a:r>
              <a:rPr lang="en-US" altLang="en-US" dirty="0">
                <a:solidFill>
                  <a:schemeClr val="tx1"/>
                </a:solidFill>
                <a:ea typeface="Arial" panose="020B0604020202020204" pitchFamily="34" charset="0"/>
              </a:rPr>
              <a:t>Subzones </a:t>
            </a:r>
          </a:p>
          <a:p>
            <a:pPr eaLnBrk="1" hangingPunct="1"/>
            <a:endParaRPr lang="en-US" altLang="en-US" dirty="0"/>
          </a:p>
        </p:txBody>
      </p:sp>
      <p:sp>
        <p:nvSpPr>
          <p:cNvPr id="61443" name="Slide Number Placeholder 5">
            <a:extLst>
              <a:ext uri="{FF2B5EF4-FFF2-40B4-BE49-F238E27FC236}">
                <a16:creationId xmlns:a16="http://schemas.microsoft.com/office/drawing/2014/main" id="{BC5E4F44-187D-49AF-977B-91A83AB5A71B}"/>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3E362E7B-A875-47B1-BE1B-E6231476755A}" type="slidenum">
              <a:rPr lang="en-US" altLang="en-US" sz="1000" smtClean="0">
                <a:solidFill>
                  <a:schemeClr val="tx1"/>
                </a:solidFill>
              </a:rPr>
              <a:pPr>
                <a:spcBef>
                  <a:spcPct val="0"/>
                </a:spcBef>
                <a:buClrTx/>
                <a:buSzTx/>
                <a:buFontTx/>
                <a:buNone/>
              </a:pPr>
              <a:t>65</a:t>
            </a:fld>
            <a:endParaRPr lang="en-US" altLang="en-US" sz="1000"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a:extLst>
              <a:ext uri="{FF2B5EF4-FFF2-40B4-BE49-F238E27FC236}">
                <a16:creationId xmlns:a16="http://schemas.microsoft.com/office/drawing/2014/main" id="{295EC680-947E-49A7-8AF0-AD6FE6998C2E}"/>
              </a:ext>
            </a:extLst>
          </p:cNvPr>
          <p:cNvSpPr>
            <a:spLocks noGrp="1" noChangeArrowheads="1"/>
          </p:cNvSpPr>
          <p:nvPr>
            <p:ph type="title"/>
          </p:nvPr>
        </p:nvSpPr>
        <p:spPr/>
        <p:txBody>
          <a:bodyPr/>
          <a:lstStyle/>
          <a:p>
            <a:pPr eaLnBrk="1" hangingPunct="1"/>
            <a:r>
              <a:rPr lang="en-US" altLang="en-US"/>
              <a:t>Transportation Networks</a:t>
            </a:r>
          </a:p>
        </p:txBody>
      </p:sp>
      <p:sp>
        <p:nvSpPr>
          <p:cNvPr id="63493" name="Rectangle 3">
            <a:extLst>
              <a:ext uri="{FF2B5EF4-FFF2-40B4-BE49-F238E27FC236}">
                <a16:creationId xmlns:a16="http://schemas.microsoft.com/office/drawing/2014/main" id="{C18E80A7-B86E-4FE7-B539-E2FDBDB59F4C}"/>
              </a:ext>
            </a:extLst>
          </p:cNvPr>
          <p:cNvSpPr>
            <a:spLocks noGrp="1" noChangeArrowheads="1"/>
          </p:cNvSpPr>
          <p:nvPr>
            <p:ph idx="1"/>
          </p:nvPr>
        </p:nvSpPr>
        <p:spPr>
          <a:xfrm>
            <a:off x="457200" y="1447800"/>
            <a:ext cx="8229600" cy="4530725"/>
          </a:xfrm>
        </p:spPr>
        <p:txBody>
          <a:bodyPr/>
          <a:lstStyle/>
          <a:p>
            <a:pPr eaLnBrk="1" hangingPunct="1">
              <a:buFont typeface="Wingdings" panose="05000000000000000000" pitchFamily="2" charset="2"/>
              <a:buNone/>
            </a:pPr>
            <a:r>
              <a:rPr lang="en-US" altLang="en-US" b="1" dirty="0">
                <a:solidFill>
                  <a:schemeClr val="tx1"/>
                </a:solidFill>
              </a:rPr>
              <a:t>	</a:t>
            </a:r>
            <a:r>
              <a:rPr lang="en-US" altLang="en-US" sz="3200" b="1" dirty="0">
                <a:solidFill>
                  <a:schemeClr val="tx1"/>
                </a:solidFill>
              </a:rPr>
              <a:t>Learning Objective: </a:t>
            </a:r>
          </a:p>
          <a:p>
            <a:pPr eaLnBrk="1" hangingPunct="1">
              <a:buFont typeface="Wingdings" panose="05000000000000000000" pitchFamily="2" charset="2"/>
              <a:buNone/>
            </a:pPr>
            <a:r>
              <a:rPr lang="en-US" altLang="en-US" dirty="0">
                <a:solidFill>
                  <a:schemeClr val="tx1"/>
                </a:solidFill>
              </a:rPr>
              <a:t>	Discuss how to establish successful transportation networks as part of the global supply chain</a:t>
            </a:r>
          </a:p>
        </p:txBody>
      </p:sp>
      <p:sp>
        <p:nvSpPr>
          <p:cNvPr id="63491" name="Slide Number Placeholder 5">
            <a:extLst>
              <a:ext uri="{FF2B5EF4-FFF2-40B4-BE49-F238E27FC236}">
                <a16:creationId xmlns:a16="http://schemas.microsoft.com/office/drawing/2014/main" id="{82025832-5742-438F-A90B-FECFEC531EA7}"/>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5D1F59C0-DACD-436D-B9C8-4241577951B3}" type="slidenum">
              <a:rPr lang="en-US" altLang="en-US" sz="1000" smtClean="0">
                <a:solidFill>
                  <a:schemeClr val="tx1"/>
                </a:solidFill>
              </a:rPr>
              <a:pPr>
                <a:spcBef>
                  <a:spcPct val="0"/>
                </a:spcBef>
                <a:buClrTx/>
                <a:buSzTx/>
                <a:buFontTx/>
                <a:buNone/>
              </a:pPr>
              <a:t>66</a:t>
            </a:fld>
            <a:endParaRPr lang="en-US" altLang="en-US" sz="1000"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a:extLst>
              <a:ext uri="{FF2B5EF4-FFF2-40B4-BE49-F238E27FC236}">
                <a16:creationId xmlns:a16="http://schemas.microsoft.com/office/drawing/2014/main" id="{3FF0ADD1-4955-44D3-A586-8BC7022C8216}"/>
              </a:ext>
            </a:extLst>
          </p:cNvPr>
          <p:cNvSpPr>
            <a:spLocks noGrp="1" noChangeArrowheads="1"/>
          </p:cNvSpPr>
          <p:nvPr>
            <p:ph type="title"/>
          </p:nvPr>
        </p:nvSpPr>
        <p:spPr/>
        <p:txBody>
          <a:bodyPr/>
          <a:lstStyle/>
          <a:p>
            <a:pPr eaLnBrk="1" hangingPunct="1"/>
            <a:r>
              <a:rPr lang="en-US" altLang="en-US" sz="3600" dirty="0"/>
              <a:t>Transportation Networks</a:t>
            </a:r>
          </a:p>
        </p:txBody>
      </p:sp>
      <p:sp>
        <p:nvSpPr>
          <p:cNvPr id="65541" name="Rectangle 3">
            <a:extLst>
              <a:ext uri="{FF2B5EF4-FFF2-40B4-BE49-F238E27FC236}">
                <a16:creationId xmlns:a16="http://schemas.microsoft.com/office/drawing/2014/main" id="{FC1C1693-B988-4ECC-B236-882A3B55E28F}"/>
              </a:ext>
            </a:extLst>
          </p:cNvPr>
          <p:cNvSpPr>
            <a:spLocks noGrp="1" noChangeArrowheads="1"/>
          </p:cNvSpPr>
          <p:nvPr>
            <p:ph idx="1"/>
          </p:nvPr>
        </p:nvSpPr>
        <p:spPr/>
        <p:txBody>
          <a:bodyPr/>
          <a:lstStyle/>
          <a:p>
            <a:pPr eaLnBrk="1" hangingPunct="1"/>
            <a:r>
              <a:rPr lang="en-US" altLang="en-US" dirty="0">
                <a:solidFill>
                  <a:schemeClr val="tx1"/>
                </a:solidFill>
              </a:rPr>
              <a:t>Transportation links</a:t>
            </a:r>
          </a:p>
          <a:p>
            <a:pPr lvl="1" eaLnBrk="1" hangingPunct="1"/>
            <a:r>
              <a:rPr lang="en-US" altLang="en-US" sz="2800" dirty="0">
                <a:solidFill>
                  <a:schemeClr val="tx1"/>
                </a:solidFill>
                <a:ea typeface="Arial" panose="020B0604020202020204" pitchFamily="34" charset="0"/>
              </a:rPr>
              <a:t>Suppliers</a:t>
            </a:r>
          </a:p>
          <a:p>
            <a:pPr lvl="1" eaLnBrk="1" hangingPunct="1"/>
            <a:r>
              <a:rPr lang="en-US" altLang="en-US" sz="2800" dirty="0">
                <a:solidFill>
                  <a:schemeClr val="tx1"/>
                </a:solidFill>
                <a:ea typeface="Arial" panose="020B0604020202020204" pitchFamily="34" charset="0"/>
              </a:rPr>
              <a:t>Companies</a:t>
            </a:r>
          </a:p>
          <a:p>
            <a:pPr lvl="1" eaLnBrk="1" hangingPunct="1"/>
            <a:r>
              <a:rPr lang="en-US" altLang="en-US" sz="2800" dirty="0">
                <a:solidFill>
                  <a:schemeClr val="tx1"/>
                </a:solidFill>
                <a:ea typeface="Arial" panose="020B0604020202020204" pitchFamily="34" charset="0"/>
              </a:rPr>
              <a:t>Customers</a:t>
            </a:r>
          </a:p>
        </p:txBody>
      </p:sp>
      <p:sp>
        <p:nvSpPr>
          <p:cNvPr id="65539" name="Slide Number Placeholder 5">
            <a:extLst>
              <a:ext uri="{FF2B5EF4-FFF2-40B4-BE49-F238E27FC236}">
                <a16:creationId xmlns:a16="http://schemas.microsoft.com/office/drawing/2014/main" id="{3D903B02-16AC-4DC9-BB1D-0FF70DF898BB}"/>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99E415AE-E1D1-4E49-AA6A-BB3BDA1494FB}" type="slidenum">
              <a:rPr lang="en-US" altLang="en-US" sz="1000" smtClean="0">
                <a:solidFill>
                  <a:schemeClr val="tx1"/>
                </a:solidFill>
              </a:rPr>
              <a:pPr>
                <a:spcBef>
                  <a:spcPct val="0"/>
                </a:spcBef>
                <a:buClrTx/>
                <a:buSzTx/>
                <a:buFontTx/>
                <a:buNone/>
              </a:pPr>
              <a:t>67</a:t>
            </a:fld>
            <a:endParaRPr lang="en-US" altLang="en-US" sz="1000" dirty="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a:extLst>
              <a:ext uri="{FF2B5EF4-FFF2-40B4-BE49-F238E27FC236}">
                <a16:creationId xmlns:a16="http://schemas.microsoft.com/office/drawing/2014/main" id="{BC78037D-DA53-43CC-AD5E-6A219A6C2CAA}"/>
              </a:ext>
            </a:extLst>
          </p:cNvPr>
          <p:cNvSpPr>
            <a:spLocks noGrp="1" noChangeArrowheads="1"/>
          </p:cNvSpPr>
          <p:nvPr>
            <p:ph type="title"/>
          </p:nvPr>
        </p:nvSpPr>
        <p:spPr/>
        <p:txBody>
          <a:bodyPr/>
          <a:lstStyle/>
          <a:p>
            <a:pPr eaLnBrk="1" hangingPunct="1"/>
            <a:r>
              <a:rPr lang="en-US" altLang="en-US" sz="3600" dirty="0"/>
              <a:t>Uncertainty and the </a:t>
            </a:r>
            <a:br>
              <a:rPr lang="en-US" altLang="en-US" sz="3600" dirty="0"/>
            </a:br>
            <a:r>
              <a:rPr lang="en-US" altLang="en-US" sz="3600" dirty="0"/>
              <a:t>Global Supply Chain</a:t>
            </a:r>
          </a:p>
        </p:txBody>
      </p:sp>
      <p:sp>
        <p:nvSpPr>
          <p:cNvPr id="67589" name="Rectangle 3">
            <a:extLst>
              <a:ext uri="{FF2B5EF4-FFF2-40B4-BE49-F238E27FC236}">
                <a16:creationId xmlns:a16="http://schemas.microsoft.com/office/drawing/2014/main" id="{D8CBE62D-C067-4A4C-A453-7C991FD0A3C7}"/>
              </a:ext>
            </a:extLst>
          </p:cNvPr>
          <p:cNvSpPr>
            <a:spLocks noGrp="1" noChangeArrowheads="1"/>
          </p:cNvSpPr>
          <p:nvPr>
            <p:ph idx="1"/>
          </p:nvPr>
        </p:nvSpPr>
        <p:spPr/>
        <p:txBody>
          <a:bodyPr/>
          <a:lstStyle/>
          <a:p>
            <a:pPr eaLnBrk="1" hangingPunct="1"/>
            <a:r>
              <a:rPr lang="en-US" altLang="en-US" dirty="0">
                <a:solidFill>
                  <a:schemeClr val="tx1"/>
                </a:solidFill>
              </a:rPr>
              <a:t>Globalization encourages companies to outsource to foreign suppliers to reduce costs</a:t>
            </a:r>
          </a:p>
          <a:p>
            <a:pPr eaLnBrk="1" hangingPunct="1"/>
            <a:r>
              <a:rPr lang="en-US" altLang="en-US" dirty="0">
                <a:solidFill>
                  <a:schemeClr val="tx1"/>
                </a:solidFill>
              </a:rPr>
              <a:t>But, political events increase the risk of supply chain disruption</a:t>
            </a:r>
          </a:p>
          <a:p>
            <a:pPr eaLnBrk="1" hangingPunct="1"/>
            <a:endParaRPr lang="en-US" altLang="en-US" dirty="0"/>
          </a:p>
        </p:txBody>
      </p:sp>
      <p:sp>
        <p:nvSpPr>
          <p:cNvPr id="67587" name="Slide Number Placeholder 5">
            <a:extLst>
              <a:ext uri="{FF2B5EF4-FFF2-40B4-BE49-F238E27FC236}">
                <a16:creationId xmlns:a16="http://schemas.microsoft.com/office/drawing/2014/main" id="{A404244C-E11F-452B-B365-6244ABAB6D8C}"/>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3B37DB8A-E860-47AF-AB81-CCC50DE24B61}" type="slidenum">
              <a:rPr lang="en-US" altLang="en-US" sz="1000" smtClean="0">
                <a:solidFill>
                  <a:schemeClr val="tx1"/>
                </a:solidFill>
              </a:rPr>
              <a:pPr>
                <a:spcBef>
                  <a:spcPct val="0"/>
                </a:spcBef>
                <a:buClrTx/>
                <a:buSzTx/>
                <a:buFontTx/>
                <a:buNone/>
              </a:pPr>
              <a:t>68</a:t>
            </a:fld>
            <a:endParaRPr lang="en-US" altLang="en-US" sz="1000" dirty="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0AEB-5164-4525-BA12-0BECDA87F88F}"/>
              </a:ext>
            </a:extLst>
          </p:cNvPr>
          <p:cNvSpPr>
            <a:spLocks noGrp="1"/>
          </p:cNvSpPr>
          <p:nvPr>
            <p:ph type="title"/>
          </p:nvPr>
        </p:nvSpPr>
        <p:spPr/>
        <p:txBody>
          <a:bodyPr/>
          <a:lstStyle/>
          <a:p>
            <a:r>
              <a:rPr lang="en-US" dirty="0"/>
              <a:t>Other source(s)</a:t>
            </a:r>
          </a:p>
        </p:txBody>
      </p:sp>
      <p:sp>
        <p:nvSpPr>
          <p:cNvPr id="3" name="Content Placeholder 2">
            <a:extLst>
              <a:ext uri="{FF2B5EF4-FFF2-40B4-BE49-F238E27FC236}">
                <a16:creationId xmlns:a16="http://schemas.microsoft.com/office/drawing/2014/main" id="{B7A0E63E-12FA-45F8-AD93-5D63421A63B5}"/>
              </a:ext>
            </a:extLst>
          </p:cNvPr>
          <p:cNvSpPr>
            <a:spLocks noGrp="1"/>
          </p:cNvSpPr>
          <p:nvPr>
            <p:ph idx="1"/>
          </p:nvPr>
        </p:nvSpPr>
        <p:spPr/>
        <p:txBody>
          <a:bodyPr/>
          <a:lstStyle/>
          <a:p>
            <a:pPr marL="0" indent="0">
              <a:buNone/>
            </a:pPr>
            <a:r>
              <a:rPr lang="en-US" dirty="0">
                <a:hlinkClick r:id="rId2"/>
              </a:rPr>
              <a:t>http://www.globalization101.org/</a:t>
            </a:r>
            <a:endParaRPr lang="en-US" dirty="0"/>
          </a:p>
          <a:p>
            <a:endParaRPr lang="en-US" dirty="0"/>
          </a:p>
        </p:txBody>
      </p:sp>
      <p:sp>
        <p:nvSpPr>
          <p:cNvPr id="4" name="Slide Number Placeholder 3">
            <a:extLst>
              <a:ext uri="{FF2B5EF4-FFF2-40B4-BE49-F238E27FC236}">
                <a16:creationId xmlns:a16="http://schemas.microsoft.com/office/drawing/2014/main" id="{E8AE59AE-8B17-4C46-807D-51D25D64C55A}"/>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69</a:t>
            </a:fld>
            <a:endParaRPr lang="en-US" altLang="en-US" dirty="0"/>
          </a:p>
        </p:txBody>
      </p:sp>
    </p:spTree>
    <p:extLst>
      <p:ext uri="{BB962C8B-B14F-4D97-AF65-F5344CB8AC3E}">
        <p14:creationId xmlns:p14="http://schemas.microsoft.com/office/powerpoint/2010/main" val="108693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CA30D-1D6E-4863-A8AD-51E3ABFDAC4F}"/>
              </a:ext>
            </a:extLst>
          </p:cNvPr>
          <p:cNvSpPr>
            <a:spLocks noGrp="1"/>
          </p:cNvSpPr>
          <p:nvPr>
            <p:ph type="title"/>
          </p:nvPr>
        </p:nvSpPr>
        <p:spPr>
          <a:xfrm>
            <a:off x="628650" y="365127"/>
            <a:ext cx="7886700" cy="1006474"/>
          </a:xfrm>
        </p:spPr>
        <p:txBody>
          <a:bodyPr/>
          <a:lstStyle/>
          <a:p>
            <a:r>
              <a:rPr lang="en-US" dirty="0"/>
              <a:t>Prof. Romie Littrell- Who am I?</a:t>
            </a:r>
          </a:p>
        </p:txBody>
      </p:sp>
      <p:sp>
        <p:nvSpPr>
          <p:cNvPr id="6" name="Content Placeholder 5">
            <a:extLst>
              <a:ext uri="{FF2B5EF4-FFF2-40B4-BE49-F238E27FC236}">
                <a16:creationId xmlns:a16="http://schemas.microsoft.com/office/drawing/2014/main" id="{F1CAF1F3-2DC6-4CE2-A359-867CC341333F}"/>
              </a:ext>
            </a:extLst>
          </p:cNvPr>
          <p:cNvSpPr>
            <a:spLocks noGrp="1"/>
          </p:cNvSpPr>
          <p:nvPr>
            <p:ph idx="1"/>
          </p:nvPr>
        </p:nvSpPr>
        <p:spPr>
          <a:xfrm>
            <a:off x="628650" y="1371601"/>
            <a:ext cx="7886700" cy="4805362"/>
          </a:xfrm>
        </p:spPr>
        <p:txBody>
          <a:bodyPr>
            <a:normAutofit/>
          </a:bodyPr>
          <a:lstStyle/>
          <a:p>
            <a:pPr marL="0" indent="0">
              <a:buNone/>
            </a:pPr>
            <a:r>
              <a:rPr lang="en-US" sz="3200" b="1" dirty="0"/>
              <a:t>Research specialties:</a:t>
            </a:r>
          </a:p>
          <a:p>
            <a:r>
              <a:rPr lang="en-US" sz="3200" dirty="0"/>
              <a:t>Business &amp; Culture</a:t>
            </a:r>
          </a:p>
          <a:p>
            <a:r>
              <a:rPr lang="en-US" sz="3200" dirty="0"/>
              <a:t>Leadership across cultures</a:t>
            </a:r>
          </a:p>
          <a:p>
            <a:r>
              <a:rPr lang="en-US" sz="3200" dirty="0"/>
              <a:t>Management across cultures</a:t>
            </a:r>
          </a:p>
          <a:p>
            <a:r>
              <a:rPr lang="en-US" sz="3200" dirty="0"/>
              <a:t>International Human Resource Management</a:t>
            </a:r>
          </a:p>
          <a:p>
            <a:r>
              <a:rPr lang="en-US" sz="3200" dirty="0"/>
              <a:t>Most aspects of International Business</a:t>
            </a:r>
          </a:p>
          <a:p>
            <a:r>
              <a:rPr lang="en-US" sz="3200" dirty="0"/>
              <a:t>International marketing</a:t>
            </a:r>
          </a:p>
          <a:p>
            <a:pPr marL="0" indent="0">
              <a:buNone/>
            </a:pPr>
            <a:endParaRPr lang="en-US" dirty="0"/>
          </a:p>
        </p:txBody>
      </p:sp>
    </p:spTree>
    <p:extLst>
      <p:ext uri="{BB962C8B-B14F-4D97-AF65-F5344CB8AC3E}">
        <p14:creationId xmlns:p14="http://schemas.microsoft.com/office/powerpoint/2010/main" val="2540405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a:extLst>
              <a:ext uri="{FF2B5EF4-FFF2-40B4-BE49-F238E27FC236}">
                <a16:creationId xmlns:a16="http://schemas.microsoft.com/office/drawing/2014/main" id="{51CE5C1F-04B8-4C5B-93AF-58337534F619}"/>
              </a:ext>
            </a:extLst>
          </p:cNvPr>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None/>
            </a:pPr>
            <a:r>
              <a:rPr lang="en-US" altLang="en-US" b="1"/>
              <a:t>	</a:t>
            </a:r>
          </a:p>
          <a:p>
            <a:pPr eaLnBrk="1" hangingPunct="1">
              <a:lnSpc>
                <a:spcPct val="90000"/>
              </a:lnSpc>
              <a:buFont typeface="Wingdings" panose="05000000000000000000" pitchFamily="2" charset="2"/>
              <a:buNone/>
            </a:pPr>
            <a:endParaRPr lang="en-US" altLang="en-US" b="1"/>
          </a:p>
          <a:p>
            <a:pPr eaLnBrk="1" hangingPunct="1">
              <a:lnSpc>
                <a:spcPct val="90000"/>
              </a:lnSpc>
              <a:buFont typeface="Wingdings" panose="05000000000000000000" pitchFamily="2" charset="2"/>
              <a:buNone/>
            </a:pPr>
            <a:endParaRPr lang="en-US" altLang="en-US" b="1"/>
          </a:p>
          <a:p>
            <a:pPr eaLnBrk="1" hangingPunct="1">
              <a:lnSpc>
                <a:spcPct val="90000"/>
              </a:lnSpc>
              <a:buFont typeface="Wingdings" panose="05000000000000000000" pitchFamily="2" charset="2"/>
              <a:buNone/>
            </a:pPr>
            <a:endParaRPr lang="en-US" altLang="en-US" b="1"/>
          </a:p>
          <a:p>
            <a:pPr eaLnBrk="1" hangingPunct="1">
              <a:lnSpc>
                <a:spcPct val="90000"/>
              </a:lnSpc>
              <a:buFont typeface="Wingdings" panose="05000000000000000000" pitchFamily="2" charset="2"/>
              <a:buNone/>
            </a:pPr>
            <a:endParaRPr lang="en-US" altLang="en-US" b="1"/>
          </a:p>
          <a:p>
            <a:pPr eaLnBrk="1" hangingPunct="1">
              <a:lnSpc>
                <a:spcPct val="90000"/>
              </a:lnSpc>
              <a:buFont typeface="Wingdings" panose="05000000000000000000" pitchFamily="2" charset="2"/>
              <a:buNone/>
            </a:pPr>
            <a:endParaRPr lang="en-US" altLang="en-US" b="1"/>
          </a:p>
          <a:p>
            <a:pPr eaLnBrk="1" hangingPunct="1">
              <a:lnSpc>
                <a:spcPct val="90000"/>
              </a:lnSpc>
              <a:buFont typeface="Wingdings" panose="05000000000000000000" pitchFamily="2" charset="2"/>
              <a:buNone/>
            </a:pPr>
            <a:endParaRPr lang="en-US" altLang="en-US" b="1"/>
          </a:p>
          <a:p>
            <a:pPr eaLnBrk="1" hangingPunct="1">
              <a:lnSpc>
                <a:spcPct val="90000"/>
              </a:lnSpc>
              <a:buFont typeface="Wingdings" panose="05000000000000000000" pitchFamily="2" charset="2"/>
              <a:buNone/>
            </a:pPr>
            <a:r>
              <a:rPr lang="en-US" altLang="en-US" b="1"/>
              <a:t>	</a:t>
            </a:r>
            <a:r>
              <a:rPr lang="en-US" altLang="en-US" sz="1400" b="1">
                <a:solidFill>
                  <a:schemeClr val="tx1"/>
                </a:solidFil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69635" name="Slide Number Placeholder 5">
            <a:extLst>
              <a:ext uri="{FF2B5EF4-FFF2-40B4-BE49-F238E27FC236}">
                <a16:creationId xmlns:a16="http://schemas.microsoft.com/office/drawing/2014/main" id="{69665BB0-8C06-40CC-B453-BC20AC7816D2}"/>
              </a:ext>
            </a:extLst>
          </p:cNvPr>
          <p:cNvSpPr>
            <a:spLocks noGrp="1"/>
          </p:cNvSpPr>
          <p:nvPr>
            <p:ph type="sldNum" sz="quarter" idx="12"/>
          </p:nvPr>
        </p:nvSpPr>
        <p:spPr>
          <a:noFill/>
        </p:spPr>
        <p:txBody>
          <a:bodyPr/>
          <a:lstStyle>
            <a:lvl1pPr>
              <a:spcBef>
                <a:spcPct val="20000"/>
              </a:spcBef>
              <a:buClr>
                <a:schemeClr val="folHlink"/>
              </a:buClr>
              <a:buSzPct val="75000"/>
              <a:buFont typeface="Wingdings" panose="05000000000000000000" pitchFamily="2" charset="2"/>
              <a:buChar char="p"/>
              <a:defRPr sz="2800">
                <a:solidFill>
                  <a:schemeClr val="hlink"/>
                </a:solidFill>
                <a:latin typeface="Verdan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400">
                <a:solidFill>
                  <a:schemeClr val="hlink"/>
                </a:solidFill>
                <a:latin typeface="Verdan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accent2"/>
              </a:buClr>
              <a:buSzPct val="65000"/>
              <a:buFont typeface="Wingdings" panose="05000000000000000000" pitchFamily="2" charset="2"/>
              <a:buChar char="p"/>
              <a:defRPr sz="2400">
                <a:solidFill>
                  <a:schemeClr val="hlink"/>
                </a:solidFill>
                <a:latin typeface="Verdan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hlink"/>
                </a:solidFill>
                <a:latin typeface="Verdan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solidFill>
                  <a:schemeClr val="tx1"/>
                </a:solidFill>
              </a:rPr>
              <a:t>1-</a:t>
            </a:r>
            <a:fld id="{571AB03D-267C-4769-AD31-62EFE9E8EA95}" type="slidenum">
              <a:rPr lang="en-US" altLang="en-US" sz="1000" smtClean="0">
                <a:solidFill>
                  <a:schemeClr val="tx1"/>
                </a:solidFill>
              </a:rPr>
              <a:pPr>
                <a:spcBef>
                  <a:spcPct val="0"/>
                </a:spcBef>
                <a:buClrTx/>
                <a:buSzTx/>
                <a:buFontTx/>
                <a:buNone/>
              </a:pPr>
              <a:t>70</a:t>
            </a:fld>
            <a:endParaRPr lang="en-US" altLang="en-US" sz="1000" dirty="0">
              <a:solidFill>
                <a:schemeClr val="tx1"/>
              </a:solidFill>
            </a:endParaRPr>
          </a:p>
        </p:txBody>
      </p:sp>
      <p:pic>
        <p:nvPicPr>
          <p:cNvPr id="69637" name="Picture 3" descr="3293795473_47524415">
            <a:extLst>
              <a:ext uri="{FF2B5EF4-FFF2-40B4-BE49-F238E27FC236}">
                <a16:creationId xmlns:a16="http://schemas.microsoft.com/office/drawing/2014/main" id="{EF076330-B522-47EF-8872-FCA5DDBF4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548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D2FD-2053-48D3-B987-D85D1EA3D488}"/>
              </a:ext>
            </a:extLst>
          </p:cNvPr>
          <p:cNvSpPr>
            <a:spLocks noGrp="1"/>
          </p:cNvSpPr>
          <p:nvPr>
            <p:ph type="title"/>
          </p:nvPr>
        </p:nvSpPr>
        <p:spPr/>
        <p:txBody>
          <a:bodyPr/>
          <a:lstStyle/>
          <a:p>
            <a:r>
              <a:rPr lang="en-US" dirty="0"/>
              <a:t>Case Study: </a:t>
            </a:r>
            <a:r>
              <a:rPr lang="en-US"/>
              <a:t>New Balance</a:t>
            </a:r>
          </a:p>
        </p:txBody>
      </p:sp>
      <p:sp>
        <p:nvSpPr>
          <p:cNvPr id="3" name="Content Placeholder 2">
            <a:extLst>
              <a:ext uri="{FF2B5EF4-FFF2-40B4-BE49-F238E27FC236}">
                <a16:creationId xmlns:a16="http://schemas.microsoft.com/office/drawing/2014/main" id="{D37D3802-E45E-4499-9415-7C3D40933C60}"/>
              </a:ext>
            </a:extLst>
          </p:cNvPr>
          <p:cNvSpPr>
            <a:spLocks noGrp="1"/>
          </p:cNvSpPr>
          <p:nvPr>
            <p:ph idx="1"/>
          </p:nvPr>
        </p:nvSpPr>
        <p:spPr/>
        <p:txBody>
          <a:bodyPr>
            <a:normAutofit fontScale="92500"/>
          </a:bodyPr>
          <a:lstStyle/>
          <a:p>
            <a:pPr fontAlgn="base"/>
            <a:r>
              <a:rPr lang="en-US" b="1" dirty="0"/>
              <a:t>NEW BALANCE</a:t>
            </a:r>
            <a:endParaRPr lang="en-US" dirty="0"/>
          </a:p>
          <a:p>
            <a:pPr fontAlgn="base"/>
            <a:r>
              <a:rPr lang="en-US" dirty="0"/>
              <a:t>From public sources:</a:t>
            </a:r>
          </a:p>
          <a:p>
            <a:pPr fontAlgn="base"/>
            <a:r>
              <a:rPr lang="en-US" dirty="0"/>
              <a:t>16 Nov. 2016</a:t>
            </a:r>
          </a:p>
          <a:p>
            <a:pPr fontAlgn="base"/>
            <a:r>
              <a:rPr lang="en-US" dirty="0"/>
              <a:t>“As the only major company that still makes athletic shoes in the U.S., New Balance has a unique perspective on trade in that we want to make more shoes in the U.S., not less,” the company said last week.</a:t>
            </a:r>
          </a:p>
          <a:p>
            <a:pPr fontAlgn="base"/>
            <a:r>
              <a:rPr lang="en-US" dirty="0"/>
              <a:t>New Balance operates five factories in Massachusetts and Maine, where it manufactures or assembles more than 4 million pairs of shoes each year.</a:t>
            </a:r>
          </a:p>
          <a:p>
            <a:endParaRPr lang="en-US" dirty="0"/>
          </a:p>
        </p:txBody>
      </p:sp>
      <p:sp>
        <p:nvSpPr>
          <p:cNvPr id="4" name="Slide Number Placeholder 3">
            <a:extLst>
              <a:ext uri="{FF2B5EF4-FFF2-40B4-BE49-F238E27FC236}">
                <a16:creationId xmlns:a16="http://schemas.microsoft.com/office/drawing/2014/main" id="{FCCA73BF-C3FD-4713-8218-7429427B56BD}"/>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71</a:t>
            </a:fld>
            <a:endParaRPr lang="en-US" altLang="en-US" dirty="0"/>
          </a:p>
        </p:txBody>
      </p:sp>
    </p:spTree>
    <p:extLst>
      <p:ext uri="{BB962C8B-B14F-4D97-AF65-F5344CB8AC3E}">
        <p14:creationId xmlns:p14="http://schemas.microsoft.com/office/powerpoint/2010/main" val="39558262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2FA751-9BB6-4593-BA01-482BCB28F679}"/>
              </a:ext>
            </a:extLst>
          </p:cNvPr>
          <p:cNvSpPr>
            <a:spLocks noGrp="1"/>
          </p:cNvSpPr>
          <p:nvPr>
            <p:ph type="title"/>
          </p:nvPr>
        </p:nvSpPr>
        <p:spPr>
          <a:xfrm>
            <a:off x="628650" y="365127"/>
            <a:ext cx="7886700" cy="777874"/>
          </a:xfrm>
        </p:spPr>
        <p:txBody>
          <a:bodyPr/>
          <a:lstStyle/>
          <a:p>
            <a:r>
              <a:rPr lang="en-US" dirty="0"/>
              <a:t>New News: One Belt, One Road</a:t>
            </a:r>
          </a:p>
        </p:txBody>
      </p:sp>
      <p:sp>
        <p:nvSpPr>
          <p:cNvPr id="4" name="Slide Number Placeholder 3">
            <a:extLst>
              <a:ext uri="{FF2B5EF4-FFF2-40B4-BE49-F238E27FC236}">
                <a16:creationId xmlns:a16="http://schemas.microsoft.com/office/drawing/2014/main" id="{42890518-F141-476F-B037-DD1997053E22}"/>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72</a:t>
            </a:fld>
            <a:endParaRPr lang="en-US" altLang="en-US" dirty="0"/>
          </a:p>
        </p:txBody>
      </p:sp>
      <p:graphicFrame>
        <p:nvGraphicFramePr>
          <p:cNvPr id="5" name="Content Placeholder 4">
            <a:extLst>
              <a:ext uri="{FF2B5EF4-FFF2-40B4-BE49-F238E27FC236}">
                <a16:creationId xmlns:a16="http://schemas.microsoft.com/office/drawing/2014/main" id="{945F7E0F-7347-4273-A0DC-A6B127F22EF4}"/>
              </a:ext>
            </a:extLst>
          </p:cNvPr>
          <p:cNvGraphicFramePr>
            <a:graphicFrameLocks noGrp="1"/>
          </p:cNvGraphicFramePr>
          <p:nvPr>
            <p:ph idx="4294967295"/>
            <p:extLst>
              <p:ext uri="{D42A27DB-BD31-4B8C-83A1-F6EECF244321}">
                <p14:modId xmlns:p14="http://schemas.microsoft.com/office/powerpoint/2010/main" val="3856364176"/>
              </p:ext>
            </p:extLst>
          </p:nvPr>
        </p:nvGraphicFramePr>
        <p:xfrm>
          <a:off x="914400" y="1143001"/>
          <a:ext cx="6972300" cy="4724398"/>
        </p:xfrm>
        <a:graphic>
          <a:graphicData uri="http://schemas.openxmlformats.org/drawingml/2006/table">
            <a:tbl>
              <a:tblPr/>
              <a:tblGrid>
                <a:gridCol w="3486150">
                  <a:extLst>
                    <a:ext uri="{9D8B030D-6E8A-4147-A177-3AD203B41FA5}">
                      <a16:colId xmlns:a16="http://schemas.microsoft.com/office/drawing/2014/main" val="198255065"/>
                    </a:ext>
                  </a:extLst>
                </a:gridCol>
                <a:gridCol w="3486150">
                  <a:extLst>
                    <a:ext uri="{9D8B030D-6E8A-4147-A177-3AD203B41FA5}">
                      <a16:colId xmlns:a16="http://schemas.microsoft.com/office/drawing/2014/main" val="2856070871"/>
                    </a:ext>
                  </a:extLst>
                </a:gridCol>
              </a:tblGrid>
              <a:tr h="1259839">
                <a:tc gridSpan="2">
                  <a:txBody>
                    <a:bodyPr/>
                    <a:lstStyle/>
                    <a:p>
                      <a:pPr algn="ctr"/>
                      <a:r>
                        <a:rPr lang="en-US" sz="2800" dirty="0">
                          <a:effectLst/>
                        </a:rPr>
                        <a:t>The Silk Road </a:t>
                      </a:r>
                      <a:r>
                        <a:rPr lang="en-US" sz="3200" b="1" dirty="0">
                          <a:effectLst/>
                        </a:rPr>
                        <a:t>Economic Belt </a:t>
                      </a:r>
                      <a:r>
                        <a:rPr lang="en-US" sz="2800" dirty="0">
                          <a:effectLst/>
                        </a:rPr>
                        <a:t>and the 21st-century </a:t>
                      </a:r>
                      <a:r>
                        <a:rPr lang="en-US" sz="3200" b="1" dirty="0">
                          <a:effectLst/>
                        </a:rPr>
                        <a:t>Maritime Silk Road</a:t>
                      </a:r>
                      <a:endParaRPr lang="en-US" sz="2800" b="1" dirty="0">
                        <a:effectLst/>
                      </a:endParaRPr>
                    </a:p>
                  </a:txBody>
                  <a:tcPr anchor="ctr">
                    <a:lnL>
                      <a:noFill/>
                    </a:lnL>
                    <a:lnR>
                      <a:noFill/>
                    </a:lnR>
                    <a:lnT>
                      <a:noFill/>
                    </a:lnT>
                    <a:lnB>
                      <a:noFill/>
                    </a:lnB>
                    <a:solidFill>
                      <a:srgbClr val="B0C4DE"/>
                    </a:solidFill>
                  </a:tcPr>
                </a:tc>
                <a:tc hMerge="1">
                  <a:txBody>
                    <a:bodyPr/>
                    <a:lstStyle/>
                    <a:p>
                      <a:endParaRPr lang="en-US"/>
                    </a:p>
                  </a:txBody>
                  <a:tcPr/>
                </a:tc>
                <a:extLst>
                  <a:ext uri="{0D108BD9-81ED-4DB2-BD59-A6C34878D82A}">
                    <a16:rowId xmlns:a16="http://schemas.microsoft.com/office/drawing/2014/main" val="2146230488"/>
                  </a:ext>
                </a:extLst>
              </a:tr>
              <a:tr h="2204720">
                <a:tc>
                  <a:txBody>
                    <a:bodyPr/>
                    <a:lstStyle/>
                    <a:p>
                      <a:r>
                        <a:rPr lang="en-US" sz="2800" b="0">
                          <a:effectLst/>
                          <a:hlinkClick r:id="rId2" tooltip="Traditional Chinese characters"/>
                        </a:rPr>
                        <a:t>Traditional Chinese</a:t>
                      </a:r>
                      <a:endParaRPr lang="en-US" sz="2800" b="0">
                        <a:effectLst/>
                      </a:endParaRPr>
                    </a:p>
                  </a:txBody>
                  <a:tcPr anchor="ctr">
                    <a:lnL>
                      <a:noFill/>
                    </a:lnL>
                    <a:lnR>
                      <a:noFill/>
                    </a:lnR>
                    <a:lnT>
                      <a:noFill/>
                    </a:lnT>
                    <a:lnB>
                      <a:noFill/>
                    </a:lnB>
                  </a:tcPr>
                </a:tc>
                <a:tc>
                  <a:txBody>
                    <a:bodyPr/>
                    <a:lstStyle/>
                    <a:p>
                      <a:r>
                        <a:rPr lang="zh-TW" altLang="en-US" sz="2800" dirty="0">
                          <a:effectLst/>
                        </a:rPr>
                        <a:t>絲綢之路經濟帶和</a:t>
                      </a:r>
                      <a:r>
                        <a:rPr lang="en-US" altLang="zh-TW" sz="2800" dirty="0">
                          <a:effectLst/>
                        </a:rPr>
                        <a:t>21</a:t>
                      </a:r>
                      <a:r>
                        <a:rPr lang="zh-TW" altLang="en-US" sz="2800" dirty="0">
                          <a:effectLst/>
                        </a:rPr>
                        <a:t>世紀海上絲綢之路</a:t>
                      </a:r>
                      <a:endParaRPr lang="zh-TW" altLang="en-US" sz="2800" dirty="0"/>
                    </a:p>
                  </a:txBody>
                  <a:tcPr anchor="ctr">
                    <a:lnL>
                      <a:noFill/>
                    </a:lnL>
                    <a:lnR>
                      <a:noFill/>
                    </a:lnR>
                    <a:lnT>
                      <a:noFill/>
                    </a:lnT>
                    <a:lnB>
                      <a:noFill/>
                    </a:lnB>
                  </a:tcPr>
                </a:tc>
                <a:extLst>
                  <a:ext uri="{0D108BD9-81ED-4DB2-BD59-A6C34878D82A}">
                    <a16:rowId xmlns:a16="http://schemas.microsoft.com/office/drawing/2014/main" val="2008241317"/>
                  </a:ext>
                </a:extLst>
              </a:tr>
              <a:tr h="1259839">
                <a:tc>
                  <a:txBody>
                    <a:bodyPr/>
                    <a:lstStyle/>
                    <a:p>
                      <a:r>
                        <a:rPr lang="en-US" sz="2800" b="0">
                          <a:effectLst/>
                          <a:hlinkClick r:id="rId3" tooltip="Simplified Chinese characters"/>
                        </a:rPr>
                        <a:t>Simplified Chinese</a:t>
                      </a:r>
                      <a:endParaRPr lang="en-US" sz="2800" b="0">
                        <a:effectLst/>
                      </a:endParaRPr>
                    </a:p>
                  </a:txBody>
                  <a:tcPr anchor="ctr">
                    <a:lnL>
                      <a:noFill/>
                    </a:lnL>
                    <a:lnR>
                      <a:noFill/>
                    </a:lnR>
                    <a:lnT>
                      <a:noFill/>
                    </a:lnT>
                    <a:lnB>
                      <a:noFill/>
                    </a:lnB>
                  </a:tcPr>
                </a:tc>
                <a:tc>
                  <a:txBody>
                    <a:bodyPr/>
                    <a:lstStyle/>
                    <a:p>
                      <a:r>
                        <a:rPr lang="zh-CN" altLang="en-US" sz="2800" dirty="0">
                          <a:effectLst/>
                        </a:rPr>
                        <a:t>丝绸之路经济带和</a:t>
                      </a:r>
                      <a:r>
                        <a:rPr lang="en-US" altLang="zh-CN" sz="2800" dirty="0">
                          <a:effectLst/>
                        </a:rPr>
                        <a:t>21</a:t>
                      </a:r>
                      <a:r>
                        <a:rPr lang="zh-CN" altLang="en-US" sz="2800" dirty="0">
                          <a:effectLst/>
                        </a:rPr>
                        <a:t>世纪海上丝绸之路</a:t>
                      </a:r>
                      <a:endParaRPr lang="zh-CN" altLang="en-US" sz="2800" dirty="0"/>
                    </a:p>
                  </a:txBody>
                  <a:tcPr anchor="ctr">
                    <a:lnL>
                      <a:noFill/>
                    </a:lnL>
                    <a:lnR>
                      <a:noFill/>
                    </a:lnR>
                    <a:lnT>
                      <a:noFill/>
                    </a:lnT>
                    <a:lnB>
                      <a:noFill/>
                    </a:lnB>
                  </a:tcPr>
                </a:tc>
                <a:extLst>
                  <a:ext uri="{0D108BD9-81ED-4DB2-BD59-A6C34878D82A}">
                    <a16:rowId xmlns:a16="http://schemas.microsoft.com/office/drawing/2014/main" val="1361861867"/>
                  </a:ext>
                </a:extLst>
              </a:tr>
            </a:tbl>
          </a:graphicData>
        </a:graphic>
      </p:graphicFrame>
    </p:spTree>
    <p:extLst>
      <p:ext uri="{BB962C8B-B14F-4D97-AF65-F5344CB8AC3E}">
        <p14:creationId xmlns:p14="http://schemas.microsoft.com/office/powerpoint/2010/main" val="40605377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4607-47D6-49E2-90A7-389C96A5D5DB}"/>
              </a:ext>
            </a:extLst>
          </p:cNvPr>
          <p:cNvSpPr>
            <a:spLocks noGrp="1"/>
          </p:cNvSpPr>
          <p:nvPr>
            <p:ph type="title"/>
          </p:nvPr>
        </p:nvSpPr>
        <p:spPr>
          <a:xfrm>
            <a:off x="628650" y="365126"/>
            <a:ext cx="7886700" cy="1692274"/>
          </a:xfrm>
        </p:spPr>
        <p:txBody>
          <a:bodyPr>
            <a:normAutofit fontScale="90000"/>
          </a:bodyPr>
          <a:lstStyle/>
          <a:p>
            <a:r>
              <a:rPr lang="en-US" dirty="0"/>
              <a:t>The ‘silk road’ trade route from mainland China to the fringes of Europe</a:t>
            </a:r>
          </a:p>
        </p:txBody>
      </p:sp>
      <p:sp>
        <p:nvSpPr>
          <p:cNvPr id="3" name="Content Placeholder 2">
            <a:extLst>
              <a:ext uri="{FF2B5EF4-FFF2-40B4-BE49-F238E27FC236}">
                <a16:creationId xmlns:a16="http://schemas.microsoft.com/office/drawing/2014/main" id="{BC2C09F9-B1FF-4165-8AC6-436B575C5622}"/>
              </a:ext>
            </a:extLst>
          </p:cNvPr>
          <p:cNvSpPr>
            <a:spLocks noGrp="1"/>
          </p:cNvSpPr>
          <p:nvPr>
            <p:ph idx="1"/>
          </p:nvPr>
        </p:nvSpPr>
        <p:spPr>
          <a:xfrm>
            <a:off x="628650" y="2438399"/>
            <a:ext cx="7886700" cy="3738563"/>
          </a:xfrm>
        </p:spPr>
        <p:txBody>
          <a:bodyPr>
            <a:normAutofit/>
          </a:bodyPr>
          <a:lstStyle/>
          <a:p>
            <a:r>
              <a:rPr lang="en-US" sz="3200" dirty="0"/>
              <a:t>The ‘silk road’ trade route from mainland China to the fringes of Europe came about as early as 200bce but there are hints of it being far older. </a:t>
            </a:r>
          </a:p>
          <a:p>
            <a:r>
              <a:rPr lang="en-US" sz="3200" dirty="0"/>
              <a:t>Travelling some 7000 miles would have literally taken </a:t>
            </a:r>
            <a:r>
              <a:rPr lang="en-US" sz="3200" b="1" dirty="0"/>
              <a:t>a year of travel </a:t>
            </a:r>
            <a:r>
              <a:rPr lang="en-US" sz="3200" dirty="0"/>
              <a:t>on foot and by sail., making a round trip more than two years long.</a:t>
            </a:r>
          </a:p>
        </p:txBody>
      </p:sp>
      <p:sp>
        <p:nvSpPr>
          <p:cNvPr id="4" name="Slide Number Placeholder 3">
            <a:extLst>
              <a:ext uri="{FF2B5EF4-FFF2-40B4-BE49-F238E27FC236}">
                <a16:creationId xmlns:a16="http://schemas.microsoft.com/office/drawing/2014/main" id="{A59F9391-259C-4ED3-AE85-5656DAE4CFF2}"/>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73</a:t>
            </a:fld>
            <a:endParaRPr lang="en-US" altLang="en-US" dirty="0"/>
          </a:p>
        </p:txBody>
      </p:sp>
    </p:spTree>
    <p:extLst>
      <p:ext uri="{BB962C8B-B14F-4D97-AF65-F5344CB8AC3E}">
        <p14:creationId xmlns:p14="http://schemas.microsoft.com/office/powerpoint/2010/main" val="385858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69364AC6-757D-4A6B-834F-70B091403B75}"/>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E0E8799-CB3A-4D99-8BE1-088FACB48CA2}" type="slidenum">
              <a:rPr lang="en-GB" altLang="en-US"/>
              <a:pPr/>
              <a:t>74</a:t>
            </a:fld>
            <a:endParaRPr lang="en-GB" altLang="en-US"/>
          </a:p>
        </p:txBody>
      </p:sp>
      <p:sp>
        <p:nvSpPr>
          <p:cNvPr id="11267" name="Rectangle 6">
            <a:extLst>
              <a:ext uri="{FF2B5EF4-FFF2-40B4-BE49-F238E27FC236}">
                <a16:creationId xmlns:a16="http://schemas.microsoft.com/office/drawing/2014/main" id="{53371AF0-584C-4725-B9DC-EA57ABEDA7CE}"/>
              </a:ext>
            </a:extLst>
          </p:cNvPr>
          <p:cNvSpPr>
            <a:spLocks noGrp="1" noChangeArrowheads="1"/>
          </p:cNvSpPr>
          <p:nvPr>
            <p:ph type="title"/>
          </p:nvPr>
        </p:nvSpPr>
        <p:spPr>
          <a:xfrm>
            <a:off x="628650" y="365127"/>
            <a:ext cx="7886700" cy="549274"/>
          </a:xfrm>
        </p:spPr>
        <p:txBody>
          <a:bodyPr/>
          <a:lstStyle/>
          <a:p>
            <a:pPr eaLnBrk="1" hangingPunct="1"/>
            <a:r>
              <a:rPr lang="en-GB" altLang="en-US" sz="3200" dirty="0"/>
              <a:t>Is this what it looked like?</a:t>
            </a:r>
          </a:p>
        </p:txBody>
      </p:sp>
      <p:pic>
        <p:nvPicPr>
          <p:cNvPr id="11268" name="Picture 5">
            <a:extLst>
              <a:ext uri="{FF2B5EF4-FFF2-40B4-BE49-F238E27FC236}">
                <a16:creationId xmlns:a16="http://schemas.microsoft.com/office/drawing/2014/main" id="{06D8A21E-3E23-4032-8BA1-338A38464A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88117" y="869633"/>
            <a:ext cx="6567765" cy="5669280"/>
          </a:xfrm>
          <a:noFill/>
        </p:spPr>
      </p:pic>
    </p:spTree>
    <p:extLst>
      <p:ext uri="{BB962C8B-B14F-4D97-AF65-F5344CB8AC3E}">
        <p14:creationId xmlns:p14="http://schemas.microsoft.com/office/powerpoint/2010/main" val="5152184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31E47E9F-2D92-498A-B46F-625B64EE890E}"/>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02694FF-97E8-4273-B200-A38753CAF7C1}" type="slidenum">
              <a:rPr lang="en-GB" altLang="en-US"/>
              <a:pPr/>
              <a:t>75</a:t>
            </a:fld>
            <a:endParaRPr lang="en-GB" altLang="en-US"/>
          </a:p>
        </p:txBody>
      </p:sp>
      <p:sp>
        <p:nvSpPr>
          <p:cNvPr id="13315" name="Rectangle 4">
            <a:extLst>
              <a:ext uri="{FF2B5EF4-FFF2-40B4-BE49-F238E27FC236}">
                <a16:creationId xmlns:a16="http://schemas.microsoft.com/office/drawing/2014/main" id="{63168AB1-439B-4432-998F-4A0538355BFE}"/>
              </a:ext>
            </a:extLst>
          </p:cNvPr>
          <p:cNvSpPr>
            <a:spLocks noChangeArrowheads="1"/>
          </p:cNvSpPr>
          <p:nvPr/>
        </p:nvSpPr>
        <p:spPr bwMode="auto">
          <a:xfrm>
            <a:off x="228600" y="274638"/>
            <a:ext cx="8458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GB" altLang="en-US" b="1" dirty="0">
                <a:solidFill>
                  <a:schemeClr val="tx2"/>
                </a:solidFill>
              </a:rPr>
              <a:t>Probably Not:</a:t>
            </a:r>
            <a:r>
              <a:rPr lang="en-GB" altLang="en-US" dirty="0">
                <a:solidFill>
                  <a:schemeClr val="tx2"/>
                </a:solidFill>
              </a:rPr>
              <a:t> the </a:t>
            </a:r>
            <a:r>
              <a:rPr lang="en-GB" altLang="en-US" b="1" dirty="0">
                <a:solidFill>
                  <a:srgbClr val="0000CC"/>
                </a:solidFill>
              </a:rPr>
              <a:t>Grand Trunk Road in India has served as the main artery for travel across Northern India for centuries</a:t>
            </a:r>
            <a:r>
              <a:rPr lang="en-GB" altLang="en-US" dirty="0">
                <a:solidFill>
                  <a:schemeClr val="tx2"/>
                </a:solidFill>
              </a:rPr>
              <a:t>. A scene from the Ambala cantonment, near Delhi,  during the British Raj - </a:t>
            </a:r>
            <a:r>
              <a:rPr lang="en-GB" altLang="en-US" i="1" dirty="0">
                <a:solidFill>
                  <a:schemeClr val="tx2"/>
                </a:solidFill>
              </a:rPr>
              <a:t>source BBC</a:t>
            </a:r>
            <a:endParaRPr lang="en-GB" altLang="en-US" sz="3200" i="1" dirty="0">
              <a:solidFill>
                <a:schemeClr val="tx2"/>
              </a:solidFill>
            </a:endParaRPr>
          </a:p>
        </p:txBody>
      </p:sp>
      <p:pic>
        <p:nvPicPr>
          <p:cNvPr id="13316" name="Picture 5">
            <a:extLst>
              <a:ext uri="{FF2B5EF4-FFF2-40B4-BE49-F238E27FC236}">
                <a16:creationId xmlns:a16="http://schemas.microsoft.com/office/drawing/2014/main" id="{98ABDDC4-3B5A-430D-9401-7742E5498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141413"/>
            <a:ext cx="8083550" cy="539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4707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A4FD2D26-5294-467E-A014-644BF210FF3F}"/>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9768319-1AE7-41BF-BB9D-96BF66F0395C}" type="slidenum">
              <a:rPr lang="en-GB" altLang="en-US"/>
              <a:pPr/>
              <a:t>76</a:t>
            </a:fld>
            <a:endParaRPr lang="en-GB" altLang="en-US"/>
          </a:p>
        </p:txBody>
      </p:sp>
      <p:sp>
        <p:nvSpPr>
          <p:cNvPr id="15363" name="Rectangle 2">
            <a:extLst>
              <a:ext uri="{FF2B5EF4-FFF2-40B4-BE49-F238E27FC236}">
                <a16:creationId xmlns:a16="http://schemas.microsoft.com/office/drawing/2014/main" id="{BEC5D24C-4E23-40CF-9EE5-343E0CB84730}"/>
              </a:ext>
            </a:extLst>
          </p:cNvPr>
          <p:cNvSpPr>
            <a:spLocks noGrp="1" noChangeArrowheads="1"/>
          </p:cNvSpPr>
          <p:nvPr>
            <p:ph type="title"/>
          </p:nvPr>
        </p:nvSpPr>
        <p:spPr>
          <a:xfrm>
            <a:off x="304800" y="228600"/>
            <a:ext cx="7793038" cy="700088"/>
          </a:xfrm>
        </p:spPr>
        <p:txBody>
          <a:bodyPr/>
          <a:lstStyle/>
          <a:p>
            <a:pPr eaLnBrk="1" hangingPunct="1"/>
            <a:r>
              <a:rPr lang="en-GB" altLang="en-US" sz="2000" b="1"/>
              <a:t>Importance of Monitoring the IB Environment: </a:t>
            </a:r>
            <a:r>
              <a:rPr lang="en-GB" altLang="en-US" sz="2000"/>
              <a:t> Economic globalisation After 4000 years</a:t>
            </a:r>
          </a:p>
        </p:txBody>
      </p:sp>
      <p:sp>
        <p:nvSpPr>
          <p:cNvPr id="15364" name="Rectangle 3">
            <a:extLst>
              <a:ext uri="{FF2B5EF4-FFF2-40B4-BE49-F238E27FC236}">
                <a16:creationId xmlns:a16="http://schemas.microsoft.com/office/drawing/2014/main" id="{8C7A7708-DFAA-45C0-8028-3E9CAEB0A840}"/>
              </a:ext>
            </a:extLst>
          </p:cNvPr>
          <p:cNvSpPr>
            <a:spLocks noGrp="1" noChangeArrowheads="1"/>
          </p:cNvSpPr>
          <p:nvPr>
            <p:ph type="body" idx="1"/>
          </p:nvPr>
        </p:nvSpPr>
        <p:spPr>
          <a:xfrm>
            <a:off x="304800" y="990600"/>
            <a:ext cx="8650288" cy="5410200"/>
          </a:xfrm>
        </p:spPr>
        <p:txBody>
          <a:bodyPr>
            <a:normAutofit lnSpcReduction="10000"/>
          </a:bodyPr>
          <a:lstStyle/>
          <a:p>
            <a:pPr eaLnBrk="1" hangingPunct="1">
              <a:lnSpc>
                <a:spcPct val="80000"/>
              </a:lnSpc>
            </a:pPr>
            <a:r>
              <a:rPr lang="en-GB" altLang="en-US" sz="1800" dirty="0"/>
              <a:t>Globalisation poses the long-term potential to raise living standards and reduce the costs of goods and services for large numbers of people</a:t>
            </a:r>
          </a:p>
          <a:p>
            <a:pPr eaLnBrk="1" hangingPunct="1">
              <a:lnSpc>
                <a:spcPct val="80000"/>
              </a:lnSpc>
            </a:pPr>
            <a:endParaRPr lang="en-GB" altLang="en-US" sz="1800" dirty="0"/>
          </a:p>
          <a:p>
            <a:pPr eaLnBrk="1" hangingPunct="1">
              <a:lnSpc>
                <a:spcPct val="80000"/>
              </a:lnSpc>
            </a:pPr>
            <a:r>
              <a:rPr lang="en-GB" altLang="en-US" sz="1800" dirty="0"/>
              <a:t>The short-term marketplace consequences of free trade threaten many people and enterprises in both developed and developing nations with potentially insurmountable competition</a:t>
            </a:r>
          </a:p>
          <a:p>
            <a:pPr eaLnBrk="1" hangingPunct="1">
              <a:lnSpc>
                <a:spcPct val="80000"/>
              </a:lnSpc>
            </a:pPr>
            <a:endParaRPr lang="en-GB" altLang="en-US" sz="1800" dirty="0"/>
          </a:p>
          <a:p>
            <a:pPr eaLnBrk="1" hangingPunct="1">
              <a:lnSpc>
                <a:spcPct val="80000"/>
              </a:lnSpc>
            </a:pPr>
            <a:r>
              <a:rPr lang="en-GB" altLang="en-US" sz="1800" dirty="0"/>
              <a:t>For most people around the world, the threat from foreign competitors is regarded as much greater than the threat from foreign terrorists</a:t>
            </a:r>
          </a:p>
          <a:p>
            <a:pPr eaLnBrk="1" hangingPunct="1">
              <a:lnSpc>
                <a:spcPct val="80000"/>
              </a:lnSpc>
            </a:pPr>
            <a:endParaRPr lang="en-GB" altLang="en-US" sz="1800" dirty="0"/>
          </a:p>
          <a:p>
            <a:pPr eaLnBrk="1" hangingPunct="1">
              <a:lnSpc>
                <a:spcPct val="80000"/>
              </a:lnSpc>
            </a:pPr>
            <a:r>
              <a:rPr lang="en-GB" altLang="en-US" sz="1800" dirty="0"/>
              <a:t>Risk and uncertainty in daily life is characteristically high in developing countries</a:t>
            </a:r>
          </a:p>
          <a:p>
            <a:pPr eaLnBrk="1" hangingPunct="1">
              <a:lnSpc>
                <a:spcPct val="80000"/>
              </a:lnSpc>
            </a:pPr>
            <a:endParaRPr lang="en-GB" altLang="en-US" sz="1800" dirty="0"/>
          </a:p>
          <a:p>
            <a:pPr eaLnBrk="1" hangingPunct="1">
              <a:lnSpc>
                <a:spcPct val="80000"/>
              </a:lnSpc>
            </a:pPr>
            <a:r>
              <a:rPr lang="en-GB" altLang="en-US" sz="1800" dirty="0"/>
              <a:t>In developed economies, where formal institutions sustain a higher level of order and predictability, trade liberalization poses unfamiliar risks and uncertainties for many enterprises</a:t>
            </a:r>
          </a:p>
          <a:p>
            <a:pPr eaLnBrk="1" hangingPunct="1">
              <a:lnSpc>
                <a:spcPct val="80000"/>
              </a:lnSpc>
            </a:pPr>
            <a:endParaRPr lang="en-GB" altLang="en-US" sz="1800" dirty="0"/>
          </a:p>
          <a:p>
            <a:pPr eaLnBrk="1" hangingPunct="1">
              <a:lnSpc>
                <a:spcPct val="80000"/>
              </a:lnSpc>
            </a:pPr>
            <a:r>
              <a:rPr lang="en-GB" altLang="en-US" sz="1800" dirty="0"/>
              <a:t>In large developed economies, trade liberalisation appears to be affecting the collective psychology of both blue-collar and white-collar workers, especially males, who are increasingly unwilling to commit themselves to careers in fields that are likely to be subject to low-cost foreign competition</a:t>
            </a:r>
          </a:p>
        </p:txBody>
      </p:sp>
    </p:spTree>
    <p:extLst>
      <p:ext uri="{BB962C8B-B14F-4D97-AF65-F5344CB8AC3E}">
        <p14:creationId xmlns:p14="http://schemas.microsoft.com/office/powerpoint/2010/main" val="22226149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18BE56-2EBB-4052-86F7-CFBBC0E0BA89}"/>
              </a:ext>
            </a:extLst>
          </p:cNvPr>
          <p:cNvSpPr>
            <a:spLocks noGrp="1"/>
          </p:cNvSpPr>
          <p:nvPr>
            <p:ph type="sldNum" sz="quarter" idx="12"/>
          </p:nvPr>
        </p:nvSpPr>
        <p:spPr/>
        <p:txBody>
          <a:bodyPr/>
          <a:lstStyle/>
          <a:p>
            <a:pPr>
              <a:defRPr/>
            </a:pPr>
            <a:r>
              <a:rPr lang="en-US" altLang="en-US"/>
              <a:t>1-</a:t>
            </a:r>
            <a:fld id="{4F10985B-DDFA-4BD9-8095-916A7AD337A2}" type="slidenum">
              <a:rPr lang="en-US" altLang="en-US" smtClean="0"/>
              <a:pPr>
                <a:defRPr/>
              </a:pPr>
              <a:t>77</a:t>
            </a:fld>
            <a:endParaRPr lang="en-US" altLang="en-US" dirty="0"/>
          </a:p>
        </p:txBody>
      </p:sp>
      <p:sp>
        <p:nvSpPr>
          <p:cNvPr id="4" name="Rectangle 3">
            <a:extLst>
              <a:ext uri="{FF2B5EF4-FFF2-40B4-BE49-F238E27FC236}">
                <a16:creationId xmlns:a16="http://schemas.microsoft.com/office/drawing/2014/main" id="{B0E96CC6-D888-408E-BBD4-86FF34311994}"/>
              </a:ext>
            </a:extLst>
          </p:cNvPr>
          <p:cNvSpPr/>
          <p:nvPr/>
        </p:nvSpPr>
        <p:spPr>
          <a:xfrm>
            <a:off x="304800" y="381000"/>
            <a:ext cx="8210550" cy="923330"/>
          </a:xfrm>
          <a:prstGeom prst="rect">
            <a:avLst/>
          </a:prstGeom>
        </p:spPr>
        <p:txBody>
          <a:bodyPr wrap="square">
            <a:spAutoFit/>
          </a:bodyPr>
          <a:lstStyle/>
          <a:p>
            <a:r>
              <a:rPr lang="en-US" b="1" dirty="0">
                <a:latin typeface="Times New Roman" panose="02020603050405020304" pitchFamily="18" charset="0"/>
              </a:rPr>
              <a:t> In 1877 the term "</a:t>
            </a:r>
            <a:r>
              <a:rPr lang="en-US" b="1" dirty="0" err="1">
                <a:latin typeface="Times New Roman" panose="02020603050405020304" pitchFamily="18" charset="0"/>
              </a:rPr>
              <a:t>Seidenstraße</a:t>
            </a:r>
            <a:r>
              <a:rPr lang="en-US" b="1" dirty="0">
                <a:latin typeface="Times New Roman" panose="02020603050405020304" pitchFamily="18" charset="0"/>
              </a:rPr>
              <a:t>" (Die </a:t>
            </a:r>
            <a:r>
              <a:rPr lang="en-US" b="1" dirty="0" err="1">
                <a:latin typeface="Times New Roman" panose="02020603050405020304" pitchFamily="18" charset="0"/>
              </a:rPr>
              <a:t>Seidenstrassen</a:t>
            </a:r>
            <a:r>
              <a:rPr lang="en-US" b="1" dirty="0">
                <a:latin typeface="Times New Roman" panose="02020603050405020304" pitchFamily="18" charset="0"/>
              </a:rPr>
              <a:t>,</a:t>
            </a:r>
            <a:r>
              <a:rPr lang="en-US" b="1" i="1" dirty="0"/>
              <a:t> </a:t>
            </a:r>
            <a:r>
              <a:rPr lang="en-US" b="1" dirty="0">
                <a:latin typeface="Times New Roman" panose="02020603050405020304" pitchFamily="18" charset="0"/>
              </a:rPr>
              <a:t>literally "Silk Road")</a:t>
            </a:r>
            <a:br>
              <a:rPr lang="en-US" b="1" dirty="0">
                <a:latin typeface="Times New Roman" panose="02020603050405020304" pitchFamily="18" charset="0"/>
              </a:rPr>
            </a:br>
            <a:r>
              <a:rPr lang="en-US" b="1" dirty="0">
                <a:latin typeface="Times New Roman" panose="02020603050405020304" pitchFamily="18" charset="0"/>
              </a:rPr>
              <a:t>was coined by the German geographer, cartographer and explorer Ferdinand von </a:t>
            </a:r>
            <a:r>
              <a:rPr lang="en-US" b="1" dirty="0" err="1">
                <a:latin typeface="Times New Roman" panose="02020603050405020304" pitchFamily="18" charset="0"/>
              </a:rPr>
              <a:t>Richthofen</a:t>
            </a:r>
            <a:r>
              <a:rPr lang="en-US" b="1" dirty="0">
                <a:latin typeface="Times New Roman" panose="02020603050405020304" pitchFamily="18" charset="0"/>
              </a:rPr>
              <a:t>.</a:t>
            </a:r>
            <a:endParaRPr lang="en-US" b="1" dirty="0"/>
          </a:p>
        </p:txBody>
      </p:sp>
      <p:pic>
        <p:nvPicPr>
          <p:cNvPr id="6" name="Picture 5" descr="A picture containing text, map&#10;&#10;Description generated with very high confidence">
            <a:extLst>
              <a:ext uri="{FF2B5EF4-FFF2-40B4-BE49-F238E27FC236}">
                <a16:creationId xmlns:a16="http://schemas.microsoft.com/office/drawing/2014/main" id="{E1787485-AAD7-4A11-A68B-69916B410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8" y="1289090"/>
            <a:ext cx="8066386" cy="5120640"/>
          </a:xfrm>
          <a:prstGeom prst="rect">
            <a:avLst/>
          </a:prstGeom>
        </p:spPr>
      </p:pic>
    </p:spTree>
    <p:extLst>
      <p:ext uri="{BB962C8B-B14F-4D97-AF65-F5344CB8AC3E}">
        <p14:creationId xmlns:p14="http://schemas.microsoft.com/office/powerpoint/2010/main" val="18359875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3A9A-A471-408A-BC0F-F835EC4279A9}"/>
              </a:ext>
            </a:extLst>
          </p:cNvPr>
          <p:cNvSpPr>
            <a:spLocks noGrp="1"/>
          </p:cNvSpPr>
          <p:nvPr>
            <p:ph type="title"/>
          </p:nvPr>
        </p:nvSpPr>
        <p:spPr/>
        <p:txBody>
          <a:bodyPr>
            <a:noAutofit/>
          </a:bodyPr>
          <a:lstStyle/>
          <a:p>
            <a:r>
              <a:rPr lang="en-US" sz="2400" dirty="0"/>
              <a:t>The Silk Road grew under the Chinese Han Dynasty (202 BC - AD 220) during  the first and second centuries AD, </a:t>
            </a:r>
            <a:br>
              <a:rPr lang="en-US" sz="2400" dirty="0"/>
            </a:br>
            <a:r>
              <a:rPr lang="en-US" sz="2400" dirty="0"/>
              <a:t>and connected the Yellow River Valley of China to the Mediterranean Sea.</a:t>
            </a:r>
          </a:p>
        </p:txBody>
      </p:sp>
      <p:sp>
        <p:nvSpPr>
          <p:cNvPr id="3" name="Slide Number Placeholder 2">
            <a:extLst>
              <a:ext uri="{FF2B5EF4-FFF2-40B4-BE49-F238E27FC236}">
                <a16:creationId xmlns:a16="http://schemas.microsoft.com/office/drawing/2014/main" id="{89487023-83E5-4988-868A-1A2A3BA86637}"/>
              </a:ext>
            </a:extLst>
          </p:cNvPr>
          <p:cNvSpPr>
            <a:spLocks noGrp="1"/>
          </p:cNvSpPr>
          <p:nvPr>
            <p:ph type="sldNum" sz="quarter" idx="12"/>
          </p:nvPr>
        </p:nvSpPr>
        <p:spPr/>
        <p:txBody>
          <a:bodyPr/>
          <a:lstStyle/>
          <a:p>
            <a:pPr>
              <a:defRPr/>
            </a:pPr>
            <a:r>
              <a:rPr lang="en-US" altLang="en-US"/>
              <a:t>1-</a:t>
            </a:r>
            <a:fld id="{4F10985B-DDFA-4BD9-8095-916A7AD337A2}" type="slidenum">
              <a:rPr lang="en-US" altLang="en-US" smtClean="0"/>
              <a:pPr>
                <a:defRPr/>
              </a:pPr>
              <a:t>78</a:t>
            </a:fld>
            <a:endParaRPr lang="en-US" altLang="en-US" dirty="0"/>
          </a:p>
        </p:txBody>
      </p:sp>
      <p:pic>
        <p:nvPicPr>
          <p:cNvPr id="5" name="Picture 4" descr="A picture containing text, map&#10;&#10;Description generated with very high confidence">
            <a:extLst>
              <a:ext uri="{FF2B5EF4-FFF2-40B4-BE49-F238E27FC236}">
                <a16:creationId xmlns:a16="http://schemas.microsoft.com/office/drawing/2014/main" id="{0172EA86-554D-48D3-B128-7E50F3756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057400"/>
            <a:ext cx="7295442" cy="4297680"/>
          </a:xfrm>
          <a:prstGeom prst="rect">
            <a:avLst/>
          </a:prstGeom>
        </p:spPr>
      </p:pic>
    </p:spTree>
    <p:extLst>
      <p:ext uri="{BB962C8B-B14F-4D97-AF65-F5344CB8AC3E}">
        <p14:creationId xmlns:p14="http://schemas.microsoft.com/office/powerpoint/2010/main" val="13747138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D90B-5588-4BC6-86A4-EB9FDEBD0EE9}"/>
              </a:ext>
            </a:extLst>
          </p:cNvPr>
          <p:cNvSpPr>
            <a:spLocks noGrp="1"/>
          </p:cNvSpPr>
          <p:nvPr>
            <p:ph type="title"/>
          </p:nvPr>
        </p:nvSpPr>
        <p:spPr>
          <a:xfrm>
            <a:off x="628650" y="365127"/>
            <a:ext cx="7886700" cy="1082674"/>
          </a:xfrm>
        </p:spPr>
        <p:txBody>
          <a:bodyPr>
            <a:noAutofit/>
          </a:bodyPr>
          <a:lstStyle/>
          <a:p>
            <a:r>
              <a:rPr lang="en-US" sz="2800" b="1" dirty="0"/>
              <a:t>The Belt and Road initiative is geographically structured along 6 corridors, and the maritime silk road</a:t>
            </a:r>
          </a:p>
        </p:txBody>
      </p:sp>
      <p:sp>
        <p:nvSpPr>
          <p:cNvPr id="3" name="Content Placeholder 2">
            <a:extLst>
              <a:ext uri="{FF2B5EF4-FFF2-40B4-BE49-F238E27FC236}">
                <a16:creationId xmlns:a16="http://schemas.microsoft.com/office/drawing/2014/main" id="{D4C3E87B-F7AD-4073-A34B-46F2F58994BC}"/>
              </a:ext>
            </a:extLst>
          </p:cNvPr>
          <p:cNvSpPr>
            <a:spLocks noGrp="1"/>
          </p:cNvSpPr>
          <p:nvPr>
            <p:ph idx="1"/>
          </p:nvPr>
        </p:nvSpPr>
        <p:spPr>
          <a:xfrm>
            <a:off x="628650" y="1676400"/>
            <a:ext cx="7886700" cy="4500563"/>
          </a:xfrm>
        </p:spPr>
        <p:txBody>
          <a:bodyPr>
            <a:normAutofit fontScale="85000" lnSpcReduction="20000"/>
          </a:bodyPr>
          <a:lstStyle/>
          <a:p>
            <a:r>
              <a:rPr lang="en-US" dirty="0">
                <a:hlinkClick r:id="rId2" tooltip="New Eurasian Land Bridge"/>
              </a:rPr>
              <a:t>New Eurasian Land Bridge</a:t>
            </a:r>
            <a:r>
              <a:rPr lang="en-US" dirty="0"/>
              <a:t>, running from Western China to Western Russia</a:t>
            </a:r>
          </a:p>
          <a:p>
            <a:r>
              <a:rPr lang="en-US" dirty="0"/>
              <a:t>China–Mongolia–Russia Corridor, running from Northern China to Eastern Russia</a:t>
            </a:r>
          </a:p>
          <a:p>
            <a:r>
              <a:rPr lang="en-US" dirty="0"/>
              <a:t>China–Central Asia–West Asia Corridor, running from Western China to Turkey</a:t>
            </a:r>
          </a:p>
          <a:p>
            <a:r>
              <a:rPr lang="en-US" dirty="0"/>
              <a:t>China–Indochina Peninsula Corridor, running from Southern China to Singapore</a:t>
            </a:r>
          </a:p>
          <a:p>
            <a:r>
              <a:rPr lang="en-US" dirty="0"/>
              <a:t>China–Myanmar–Bangladesh–India Corridor, running from Southern China to Myanmar</a:t>
            </a:r>
          </a:p>
          <a:p>
            <a:r>
              <a:rPr lang="en-US" dirty="0">
                <a:hlinkClick r:id="rId3" tooltip="China–Pakistan Economic Corridor"/>
              </a:rPr>
              <a:t>China–Pakistan Corridor</a:t>
            </a:r>
            <a:r>
              <a:rPr lang="en-US" dirty="0"/>
              <a:t>, running from South-Western China to Pakistan</a:t>
            </a:r>
          </a:p>
          <a:p>
            <a:r>
              <a:rPr lang="en-US" dirty="0">
                <a:hlinkClick r:id="rId4" tooltip="Maritime Silk Road"/>
              </a:rPr>
              <a:t>Maritime Silk Road</a:t>
            </a:r>
            <a:r>
              <a:rPr lang="en-US" dirty="0"/>
              <a:t>, running from the Chinese Coast through Singapore to the Mediterranean</a:t>
            </a:r>
          </a:p>
          <a:p>
            <a:endParaRPr lang="en-US" dirty="0"/>
          </a:p>
        </p:txBody>
      </p:sp>
      <p:sp>
        <p:nvSpPr>
          <p:cNvPr id="4" name="Slide Number Placeholder 3">
            <a:extLst>
              <a:ext uri="{FF2B5EF4-FFF2-40B4-BE49-F238E27FC236}">
                <a16:creationId xmlns:a16="http://schemas.microsoft.com/office/drawing/2014/main" id="{302EB28C-6399-4994-85EA-68B7198FBA69}"/>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79</a:t>
            </a:fld>
            <a:endParaRPr lang="en-US" altLang="en-US" dirty="0"/>
          </a:p>
        </p:txBody>
      </p:sp>
    </p:spTree>
    <p:extLst>
      <p:ext uri="{BB962C8B-B14F-4D97-AF65-F5344CB8AC3E}">
        <p14:creationId xmlns:p14="http://schemas.microsoft.com/office/powerpoint/2010/main" val="249456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a:extLst>
              <a:ext uri="{FF2B5EF4-FFF2-40B4-BE49-F238E27FC236}">
                <a16:creationId xmlns:a16="http://schemas.microsoft.com/office/drawing/2014/main" id="{69E1B8C9-FB09-417C-AECA-C4E0064B1134}"/>
              </a:ext>
            </a:extLst>
          </p:cNvPr>
          <p:cNvSpPr>
            <a:spLocks noGrp="1" noChangeArrowheads="1"/>
          </p:cNvSpPr>
          <p:nvPr>
            <p:ph type="ctrTitle"/>
          </p:nvPr>
        </p:nvSpPr>
        <p:spPr/>
        <p:txBody>
          <a:bodyPr/>
          <a:lstStyle/>
          <a:p>
            <a:pPr eaLnBrk="1" hangingPunct="1"/>
            <a:r>
              <a:rPr lang="en-US" altLang="en-US" sz="6100" b="1" dirty="0"/>
              <a:t>Chapter 1</a:t>
            </a:r>
          </a:p>
        </p:txBody>
      </p:sp>
      <p:sp>
        <p:nvSpPr>
          <p:cNvPr id="6149" name="Rectangle 3">
            <a:extLst>
              <a:ext uri="{FF2B5EF4-FFF2-40B4-BE49-F238E27FC236}">
                <a16:creationId xmlns:a16="http://schemas.microsoft.com/office/drawing/2014/main" id="{125AD117-71B3-4C41-827C-CC0BCD0B6313}"/>
              </a:ext>
            </a:extLst>
          </p:cNvPr>
          <p:cNvSpPr>
            <a:spLocks noGrp="1" noChangeArrowheads="1"/>
          </p:cNvSpPr>
          <p:nvPr>
            <p:ph type="subTitle" idx="1"/>
          </p:nvPr>
        </p:nvSpPr>
        <p:spPr/>
        <p:txBody>
          <a:bodyPr/>
          <a:lstStyle/>
          <a:p>
            <a:pPr eaLnBrk="1" hangingPunct="1"/>
            <a:r>
              <a:rPr lang="en-US" sz="4400" b="1" dirty="0">
                <a:solidFill>
                  <a:schemeClr val="tx1"/>
                </a:solidFill>
              </a:rPr>
              <a:t>Globalization and International Business</a:t>
            </a:r>
          </a:p>
          <a:p>
            <a:pPr eaLnBrk="1" hangingPunct="1"/>
            <a:endParaRPr lang="en-US" sz="4400" b="1" dirty="0">
              <a:solidFill>
                <a:schemeClr val="tx1"/>
              </a:solidFill>
            </a:endParaRPr>
          </a:p>
          <a:p>
            <a:pPr eaLnBrk="1" hangingPunct="1"/>
            <a:endParaRPr lang="en-US" altLang="en-US" sz="4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AC43-89DB-4E9E-93BB-A3121D85D28C}"/>
              </a:ext>
            </a:extLst>
          </p:cNvPr>
          <p:cNvSpPr>
            <a:spLocks noGrp="1"/>
          </p:cNvSpPr>
          <p:nvPr>
            <p:ph type="title"/>
          </p:nvPr>
        </p:nvSpPr>
        <p:spPr/>
        <p:txBody>
          <a:bodyPr/>
          <a:lstStyle/>
          <a:p>
            <a:r>
              <a:rPr lang="en-US" b="1" dirty="0">
                <a:solidFill>
                  <a:srgbClr val="0000CC"/>
                </a:solidFill>
              </a:rPr>
              <a:t>The plan</a:t>
            </a:r>
          </a:p>
        </p:txBody>
      </p:sp>
      <p:sp>
        <p:nvSpPr>
          <p:cNvPr id="3" name="Content Placeholder 2">
            <a:extLst>
              <a:ext uri="{FF2B5EF4-FFF2-40B4-BE49-F238E27FC236}">
                <a16:creationId xmlns:a16="http://schemas.microsoft.com/office/drawing/2014/main" id="{9EA8284B-067E-4086-80D7-2FED4555462F}"/>
              </a:ext>
            </a:extLst>
          </p:cNvPr>
          <p:cNvSpPr>
            <a:spLocks noGrp="1"/>
          </p:cNvSpPr>
          <p:nvPr>
            <p:ph idx="1"/>
          </p:nvPr>
        </p:nvSpPr>
        <p:spPr/>
        <p:txBody>
          <a:bodyPr/>
          <a:lstStyle/>
          <a:p>
            <a:pPr marL="0" indent="0">
              <a:buNone/>
            </a:pPr>
            <a:r>
              <a:rPr lang="en-US" dirty="0">
                <a:hlinkClick r:id="rId2"/>
              </a:rPr>
              <a:t>https://www.clsa.com/special/onebeltoneroad/</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6987C50-BFD3-4E10-8E62-ACA4445A9232}"/>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80</a:t>
            </a:fld>
            <a:endParaRPr lang="en-US" altLang="en-US" dirty="0"/>
          </a:p>
        </p:txBody>
      </p:sp>
    </p:spTree>
    <p:extLst>
      <p:ext uri="{BB962C8B-B14F-4D97-AF65-F5344CB8AC3E}">
        <p14:creationId xmlns:p14="http://schemas.microsoft.com/office/powerpoint/2010/main" val="13559923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FA77-E0DC-4EBF-998D-4AC29D729201}"/>
              </a:ext>
            </a:extLst>
          </p:cNvPr>
          <p:cNvSpPr>
            <a:spLocks noGrp="1"/>
          </p:cNvSpPr>
          <p:nvPr>
            <p:ph type="title"/>
          </p:nvPr>
        </p:nvSpPr>
        <p:spPr/>
        <p:txBody>
          <a:bodyPr/>
          <a:lstStyle/>
          <a:p>
            <a:r>
              <a:rPr lang="en-US" dirty="0"/>
              <a:t>Henry Kissinger</a:t>
            </a:r>
          </a:p>
        </p:txBody>
      </p:sp>
      <p:sp>
        <p:nvSpPr>
          <p:cNvPr id="3" name="Content Placeholder 2">
            <a:extLst>
              <a:ext uri="{FF2B5EF4-FFF2-40B4-BE49-F238E27FC236}">
                <a16:creationId xmlns:a16="http://schemas.microsoft.com/office/drawing/2014/main" id="{AEA2A0A3-8102-4389-916A-3082D3E0BE10}"/>
              </a:ext>
            </a:extLst>
          </p:cNvPr>
          <p:cNvSpPr>
            <a:spLocks noGrp="1"/>
          </p:cNvSpPr>
          <p:nvPr>
            <p:ph idx="1"/>
          </p:nvPr>
        </p:nvSpPr>
        <p:spPr/>
        <p:txBody>
          <a:bodyPr>
            <a:normAutofit/>
          </a:bodyPr>
          <a:lstStyle/>
          <a:p>
            <a:pPr marL="0" indent="0">
              <a:buNone/>
            </a:pPr>
            <a:r>
              <a:rPr lang="en-US" sz="3600" dirty="0"/>
              <a:t>“</a:t>
            </a:r>
            <a:r>
              <a:rPr lang="en-US" sz="3600" b="1" dirty="0"/>
              <a:t>nations do not have friends</a:t>
            </a:r>
            <a:r>
              <a:rPr lang="en-US" sz="3600" dirty="0"/>
              <a:t>, </a:t>
            </a:r>
            <a:r>
              <a:rPr lang="en-US" sz="3600" b="1" dirty="0"/>
              <a:t>only interests</a:t>
            </a:r>
            <a:r>
              <a:rPr lang="en-US" sz="3600" dirty="0"/>
              <a:t>”</a:t>
            </a:r>
          </a:p>
          <a:p>
            <a:pPr marL="0" indent="0">
              <a:buNone/>
            </a:pPr>
            <a:endParaRPr lang="en-US" sz="3200" dirty="0"/>
          </a:p>
          <a:p>
            <a:pPr marL="0" indent="0">
              <a:buNone/>
            </a:pPr>
            <a:r>
              <a:rPr lang="en-US" dirty="0"/>
              <a:t>Kissinger was  U.S. Secretary of State under President Richard Nixon, and awarded the Nobel Peace Prize.</a:t>
            </a:r>
            <a:endParaRPr lang="en-US" sz="3200" dirty="0"/>
          </a:p>
        </p:txBody>
      </p:sp>
      <p:sp>
        <p:nvSpPr>
          <p:cNvPr id="4" name="Slide Number Placeholder 3">
            <a:extLst>
              <a:ext uri="{FF2B5EF4-FFF2-40B4-BE49-F238E27FC236}">
                <a16:creationId xmlns:a16="http://schemas.microsoft.com/office/drawing/2014/main" id="{661D07C8-61B5-4A54-B3F4-2A0242862959}"/>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81</a:t>
            </a:fld>
            <a:endParaRPr lang="en-US" altLang="en-US" dirty="0"/>
          </a:p>
        </p:txBody>
      </p:sp>
    </p:spTree>
    <p:extLst>
      <p:ext uri="{BB962C8B-B14F-4D97-AF65-F5344CB8AC3E}">
        <p14:creationId xmlns:p14="http://schemas.microsoft.com/office/powerpoint/2010/main" val="3025561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8E27-D77D-4D24-89F9-E3FC50AED18F}"/>
              </a:ext>
            </a:extLst>
          </p:cNvPr>
          <p:cNvSpPr>
            <a:spLocks noGrp="1"/>
          </p:cNvSpPr>
          <p:nvPr>
            <p:ph type="title"/>
          </p:nvPr>
        </p:nvSpPr>
        <p:spPr>
          <a:xfrm>
            <a:off x="628650" y="365126"/>
            <a:ext cx="7886700" cy="2530474"/>
          </a:xfrm>
        </p:spPr>
        <p:txBody>
          <a:bodyPr>
            <a:normAutofit/>
          </a:bodyPr>
          <a:lstStyle/>
          <a:p>
            <a:r>
              <a:rPr lang="en-US" b="1" dirty="0"/>
              <a:t>Why China’s ‘Silk Road’ plan has spelt unease for India, US, Russia—China is probably not building it just to  make friends.</a:t>
            </a:r>
            <a:endParaRPr lang="en-US" dirty="0"/>
          </a:p>
        </p:txBody>
      </p:sp>
      <p:sp>
        <p:nvSpPr>
          <p:cNvPr id="3" name="Content Placeholder 2">
            <a:extLst>
              <a:ext uri="{FF2B5EF4-FFF2-40B4-BE49-F238E27FC236}">
                <a16:creationId xmlns:a16="http://schemas.microsoft.com/office/drawing/2014/main" id="{0F9EC6B2-FAB5-4578-8723-308DEB999B19}"/>
              </a:ext>
            </a:extLst>
          </p:cNvPr>
          <p:cNvSpPr>
            <a:spLocks noGrp="1"/>
          </p:cNvSpPr>
          <p:nvPr>
            <p:ph idx="1"/>
          </p:nvPr>
        </p:nvSpPr>
        <p:spPr>
          <a:xfrm>
            <a:off x="628650" y="3200400"/>
            <a:ext cx="7886700" cy="2976562"/>
          </a:xfrm>
        </p:spPr>
        <p:txBody>
          <a:bodyPr/>
          <a:lstStyle/>
          <a:p>
            <a:r>
              <a:rPr lang="en-US" dirty="0">
                <a:hlinkClick r:id="rId2"/>
              </a:rPr>
              <a:t>http://www.hindustantimes.com/india-news/a-strategy-through-investments-why-china-s-silk-road-plan-has-spelt-unease-for-india-us-russia/story-oRsPwwV6J18gFGdqM4XdSM.html</a:t>
            </a:r>
            <a:endParaRPr lang="en-US" dirty="0"/>
          </a:p>
          <a:p>
            <a:endParaRPr lang="en-US" dirty="0"/>
          </a:p>
        </p:txBody>
      </p:sp>
      <p:sp>
        <p:nvSpPr>
          <p:cNvPr id="4" name="Slide Number Placeholder 3">
            <a:extLst>
              <a:ext uri="{FF2B5EF4-FFF2-40B4-BE49-F238E27FC236}">
                <a16:creationId xmlns:a16="http://schemas.microsoft.com/office/drawing/2014/main" id="{203FFBAF-AB08-434F-85D8-BFB1B400C6B0}"/>
              </a:ext>
            </a:extLst>
          </p:cNvPr>
          <p:cNvSpPr>
            <a:spLocks noGrp="1"/>
          </p:cNvSpPr>
          <p:nvPr>
            <p:ph type="sldNum" sz="quarter" idx="12"/>
          </p:nvPr>
        </p:nvSpPr>
        <p:spPr/>
        <p:txBody>
          <a:bodyPr/>
          <a:lstStyle/>
          <a:p>
            <a:pPr>
              <a:defRPr/>
            </a:pPr>
            <a:r>
              <a:rPr lang="en-US" altLang="en-US"/>
              <a:t>1</a:t>
            </a:r>
            <a:fld id="{8AAA2674-F2A1-4E62-AB31-0C499C1333FC}" type="slidenum">
              <a:rPr lang="en-US" altLang="en-US" smtClean="0"/>
              <a:pPr>
                <a:defRPr/>
              </a:pPr>
              <a:t>82</a:t>
            </a:fld>
            <a:endParaRPr lang="en-US" altLang="en-US" dirty="0"/>
          </a:p>
        </p:txBody>
      </p:sp>
    </p:spTree>
    <p:extLst>
      <p:ext uri="{BB962C8B-B14F-4D97-AF65-F5344CB8AC3E}">
        <p14:creationId xmlns:p14="http://schemas.microsoft.com/office/powerpoint/2010/main" val="178931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E4D4-F365-43B4-9366-1479F8400AEA}"/>
              </a:ext>
            </a:extLst>
          </p:cNvPr>
          <p:cNvSpPr>
            <a:spLocks noGrp="1"/>
          </p:cNvSpPr>
          <p:nvPr>
            <p:ph type="title"/>
          </p:nvPr>
        </p:nvSpPr>
        <p:spPr>
          <a:xfrm>
            <a:off x="628650" y="365127"/>
            <a:ext cx="7886700" cy="854074"/>
          </a:xfrm>
        </p:spPr>
        <p:txBody>
          <a:bodyPr>
            <a:normAutofit fontScale="90000"/>
          </a:bodyPr>
          <a:lstStyle/>
          <a:p>
            <a:r>
              <a:rPr lang="en-US" sz="3600" dirty="0"/>
              <a:t>Objectives: After studying this chapter you should be able to</a:t>
            </a:r>
          </a:p>
        </p:txBody>
      </p:sp>
      <p:sp>
        <p:nvSpPr>
          <p:cNvPr id="3" name="Content Placeholder 2">
            <a:extLst>
              <a:ext uri="{FF2B5EF4-FFF2-40B4-BE49-F238E27FC236}">
                <a16:creationId xmlns:a16="http://schemas.microsoft.com/office/drawing/2014/main" id="{5AAC7CFF-9E62-4826-9329-8F4298AACA8A}"/>
              </a:ext>
            </a:extLst>
          </p:cNvPr>
          <p:cNvSpPr>
            <a:spLocks noGrp="1"/>
          </p:cNvSpPr>
          <p:nvPr>
            <p:ph idx="1"/>
          </p:nvPr>
        </p:nvSpPr>
        <p:spPr>
          <a:xfrm>
            <a:off x="628650" y="1447800"/>
            <a:ext cx="7886700" cy="4729163"/>
          </a:xfrm>
        </p:spPr>
        <p:txBody>
          <a:bodyPr>
            <a:noAutofit/>
          </a:bodyPr>
          <a:lstStyle/>
          <a:p>
            <a:r>
              <a:rPr lang="en-US" dirty="0"/>
              <a:t>Define globalization and international business and explain how they affect each other</a:t>
            </a:r>
          </a:p>
          <a:p>
            <a:r>
              <a:rPr lang="en-US" dirty="0"/>
              <a:t>List reasons companies engage in international business and explain why its growth has accelerated</a:t>
            </a:r>
          </a:p>
          <a:p>
            <a:r>
              <a:rPr lang="en-US" dirty="0"/>
              <a:t>Discuss globalization’s future and the major criticisms of it</a:t>
            </a:r>
          </a:p>
          <a:p>
            <a:r>
              <a:rPr lang="en-US" dirty="0"/>
              <a:t>Explain and provide examples of the different ways a company can accomplish global objectives</a:t>
            </a:r>
          </a:p>
          <a:p>
            <a:r>
              <a:rPr lang="en-US" dirty="0"/>
              <a:t>Explain the need to apply social science discipline techniques to understand how international and domestic business differ</a:t>
            </a:r>
          </a:p>
        </p:txBody>
      </p:sp>
      <p:sp>
        <p:nvSpPr>
          <p:cNvPr id="5" name="Slide Number Placeholder 4">
            <a:extLst>
              <a:ext uri="{FF2B5EF4-FFF2-40B4-BE49-F238E27FC236}">
                <a16:creationId xmlns:a16="http://schemas.microsoft.com/office/drawing/2014/main" id="{627E1B67-F961-4D61-AA2A-6A5179A7E99F}"/>
              </a:ext>
            </a:extLst>
          </p:cNvPr>
          <p:cNvSpPr>
            <a:spLocks noGrp="1"/>
          </p:cNvSpPr>
          <p:nvPr>
            <p:ph type="sldNum" sz="quarter" idx="12"/>
          </p:nvPr>
        </p:nvSpPr>
        <p:spPr/>
        <p:txBody>
          <a:bodyPr/>
          <a:lstStyle/>
          <a:p>
            <a:pPr>
              <a:defRPr/>
            </a:pPr>
            <a:r>
              <a:rPr lang="en-US" altLang="en-US" dirty="0"/>
              <a:t>1-</a:t>
            </a:r>
            <a:fld id="{8AAA2674-F2A1-4E62-AB31-0C499C1333FC}" type="slidenum">
              <a:rPr lang="en-US" altLang="en-US" smtClean="0"/>
              <a:pPr>
                <a:defRPr/>
              </a:pPr>
              <a:t>9</a:t>
            </a:fld>
            <a:endParaRPr lang="en-US" altLang="en-US" dirty="0"/>
          </a:p>
        </p:txBody>
      </p:sp>
    </p:spTree>
    <p:extLst>
      <p:ext uri="{BB962C8B-B14F-4D97-AF65-F5344CB8AC3E}">
        <p14:creationId xmlns:p14="http://schemas.microsoft.com/office/powerpoint/2010/main" val="23371618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6304</TotalTime>
  <Words>5236</Words>
  <Application>Microsoft Office PowerPoint</Application>
  <PresentationFormat>On-screen Show (4:3)</PresentationFormat>
  <Paragraphs>582</Paragraphs>
  <Slides>82</Slides>
  <Notes>42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82</vt:i4>
      </vt:variant>
    </vt:vector>
  </HeadingPairs>
  <TitlesOfParts>
    <vt:vector size="94" baseType="lpstr">
      <vt:lpstr>MS PGothic</vt:lpstr>
      <vt:lpstr>MS PGothic</vt:lpstr>
      <vt:lpstr>游ゴシック</vt:lpstr>
      <vt:lpstr>Arial</vt:lpstr>
      <vt:lpstr>Calibri</vt:lpstr>
      <vt:lpstr>Calibri Light</vt:lpstr>
      <vt:lpstr>Palatino-Roman</vt:lpstr>
      <vt:lpstr>Tahoma</vt:lpstr>
      <vt:lpstr>Times New Roman</vt:lpstr>
      <vt:lpstr>Verdana</vt:lpstr>
      <vt:lpstr>Wingdings</vt:lpstr>
      <vt:lpstr>Office Theme</vt:lpstr>
      <vt:lpstr>International Business Environments &amp; Operations</vt:lpstr>
      <vt:lpstr>Prof. Romie Littrell- Who am I?</vt:lpstr>
      <vt:lpstr>Prof. Romie Littrell- Who am I?</vt:lpstr>
      <vt:lpstr>Prof. Romie Littrell- Who am I?</vt:lpstr>
      <vt:lpstr>Prof. Romie Littrell- Who am I?</vt:lpstr>
      <vt:lpstr>Prof. Romie Littrell- Who am I?</vt:lpstr>
      <vt:lpstr>Prof. Romie Littrell- Who am I?</vt:lpstr>
      <vt:lpstr>Chapter 1</vt:lpstr>
      <vt:lpstr>Objectives: After studying this chapter you should be able to</vt:lpstr>
      <vt:lpstr>Learning Objectives</vt:lpstr>
      <vt:lpstr>Know thyself</vt:lpstr>
      <vt:lpstr>Doing business in Russia</vt:lpstr>
      <vt:lpstr> Top 10 challenges of doing business in Russia-Disclaimer: This article was accurate at the time of publishing. To obtain the most up-to-date information, please get in touch with TMF’s local experts.  </vt:lpstr>
      <vt:lpstr>Top 10 challenges of doing business in  Russia: Starting a business </vt:lpstr>
      <vt:lpstr>Top 10 challenges of doing business in  Russia: Starting a business </vt:lpstr>
      <vt:lpstr>Top 10 challenges of doing business in  Russia: Starting a business </vt:lpstr>
      <vt:lpstr>Top 10 challenges of doing business in  Russia: Starting a business </vt:lpstr>
      <vt:lpstr>Top 10 challenges of doing business in  Russia: Starting a business </vt:lpstr>
      <vt:lpstr>Russia—International Trade</vt:lpstr>
      <vt:lpstr>PowerPoint Presentation</vt:lpstr>
      <vt:lpstr>Introduction</vt:lpstr>
      <vt:lpstr>Short, pretty good discussion of basic advantages and disadvantages of globalization:</vt:lpstr>
      <vt:lpstr>When did globalisation start?</vt:lpstr>
      <vt:lpstr>When did globalization start?</vt:lpstr>
      <vt:lpstr>New World Silver and European Inflation</vt:lpstr>
      <vt:lpstr>Globalization, Transportation Costs and Speed</vt:lpstr>
      <vt:lpstr>Globalization, Cost and Speed</vt:lpstr>
      <vt:lpstr>Globalization, Cost and Speed</vt:lpstr>
      <vt:lpstr>University of Tokyo Windchallenger</vt:lpstr>
      <vt:lpstr>Rail freight transport</vt:lpstr>
      <vt:lpstr>Communication Speed</vt:lpstr>
      <vt:lpstr>Rethinking Some Assumptions About Global Business</vt:lpstr>
      <vt:lpstr>Introduction – International Business</vt:lpstr>
      <vt:lpstr>Labour and production costs: More people live inside this area than outside it.</vt:lpstr>
      <vt:lpstr>Moving things around</vt:lpstr>
      <vt:lpstr>Globalization &amp; Supply Chain Management</vt:lpstr>
      <vt:lpstr>What is Supply-Chain Management?</vt:lpstr>
      <vt:lpstr>PowerPoint Presentation</vt:lpstr>
      <vt:lpstr>An integrated supply chain and operations model</vt:lpstr>
      <vt:lpstr>Global Supply Chain Strategies</vt:lpstr>
      <vt:lpstr>Supplier Networks</vt:lpstr>
      <vt:lpstr>Supplier Networks</vt:lpstr>
      <vt:lpstr>Global Sourcing</vt:lpstr>
      <vt:lpstr>Global Sourcing</vt:lpstr>
      <vt:lpstr>Why Global Sourcing?</vt:lpstr>
      <vt:lpstr>Why Global Sourcing?</vt:lpstr>
      <vt:lpstr>Global Sourcing</vt:lpstr>
      <vt:lpstr>Global Supply Chain Management Requires  High Speed, Accessible Communications</vt:lpstr>
      <vt:lpstr>The Make-or-Buy Decision </vt:lpstr>
      <vt:lpstr>Supplier Relations</vt:lpstr>
      <vt:lpstr>The Purchasing Function</vt:lpstr>
      <vt:lpstr>Information Technology and Global Supply-Chain Management</vt:lpstr>
      <vt:lpstr>AIB Insights</vt:lpstr>
      <vt:lpstr>Quality</vt:lpstr>
      <vt:lpstr>Quality</vt:lpstr>
      <vt:lpstr>Zero Defects versus  Acceptable Quality Level</vt:lpstr>
      <vt:lpstr>The Deming Approach to Quality Management </vt:lpstr>
      <vt:lpstr>Deming’s 14 points on Quality Management— Managers are responsible for quality </vt:lpstr>
      <vt:lpstr>Deming’s 14 points on Quality Management— Managers are responsible for quality </vt:lpstr>
      <vt:lpstr>Total Quality Management </vt:lpstr>
      <vt:lpstr>Six Sigma</vt:lpstr>
      <vt:lpstr>Quality Standards</vt:lpstr>
      <vt:lpstr>Inventory Management</vt:lpstr>
      <vt:lpstr>Inventory Management</vt:lpstr>
      <vt:lpstr>Foreign Trade Zones</vt:lpstr>
      <vt:lpstr>Transportation Networks</vt:lpstr>
      <vt:lpstr>Transportation Networks</vt:lpstr>
      <vt:lpstr>Uncertainty and the  Global Supply Chain</vt:lpstr>
      <vt:lpstr>Other source(s)</vt:lpstr>
      <vt:lpstr>PowerPoint Presentation</vt:lpstr>
      <vt:lpstr>Case Study: New Balance</vt:lpstr>
      <vt:lpstr>New News: One Belt, One Road</vt:lpstr>
      <vt:lpstr>The ‘silk road’ trade route from mainland China to the fringes of Europe</vt:lpstr>
      <vt:lpstr>Is this what it looked like?</vt:lpstr>
      <vt:lpstr>PowerPoint Presentation</vt:lpstr>
      <vt:lpstr>Importance of Monitoring the IB Environment:  Economic globalisation After 4000 years</vt:lpstr>
      <vt:lpstr>PowerPoint Presentation</vt:lpstr>
      <vt:lpstr>The Silk Road grew under the Chinese Han Dynasty (202 BC - AD 220) during  the first and second centuries AD,  and connected the Yellow River Valley of China to the Mediterranean Sea.</vt:lpstr>
      <vt:lpstr>The Belt and Road initiative is geographically structured along 6 corridors, and the maritime silk road</vt:lpstr>
      <vt:lpstr>The plan</vt:lpstr>
      <vt:lpstr>Henry Kissinger</vt:lpstr>
      <vt:lpstr>Why China’s ‘Silk Road’ plan has spelt unease for India, US, Russia—China is probably not building it just to  make friends.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Environments &amp; Operations</dc:title>
  <dc:creator>Veronica</dc:creator>
  <cp:lastModifiedBy>Romie Frederick Littrell</cp:lastModifiedBy>
  <cp:revision>90</cp:revision>
  <dcterms:created xsi:type="dcterms:W3CDTF">2012-01-04T16:14:31Z</dcterms:created>
  <dcterms:modified xsi:type="dcterms:W3CDTF">2017-10-31T16:16:18Z</dcterms:modified>
</cp:coreProperties>
</file>